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heic" ContentType="image/p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9" r:id="rId4"/>
    <p:sldId id="262" r:id="rId5"/>
    <p:sldId id="258" r:id="rId6"/>
    <p:sldId id="265" r:id="rId7"/>
    <p:sldId id="263" r:id="rId8"/>
    <p:sldId id="260" r:id="rId9"/>
    <p:sldId id="261" r:id="rId10"/>
    <p:sldId id="264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4" r:id="rId19"/>
    <p:sldId id="276" r:id="rId20"/>
    <p:sldId id="275" r:id="rId21"/>
    <p:sldId id="277" r:id="rId22"/>
    <p:sldId id="279" r:id="rId23"/>
    <p:sldId id="278" r:id="rId24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DB39C0"/>
    <a:srgbClr val="FF99FF"/>
    <a:srgbClr val="FF99CC"/>
    <a:srgbClr val="A02C92"/>
    <a:srgbClr val="DA5800"/>
    <a:srgbClr val="FF66FF"/>
    <a:srgbClr val="CC00CC"/>
    <a:srgbClr val="E9EE12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15620"/>
    <p:restoredTop sz="92995" autoAdjust="0"/>
  </p:normalViewPr>
  <p:slideViewPr>
    <p:cSldViewPr>
      <p:cViewPr varScale="1">
        <p:scale>
          <a:sx n="83" d="100"/>
          <a:sy n="83" d="100"/>
        </p:scale>
        <p:origin x="1939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</c:v>
                </c:pt>
              </c:strCache>
            </c:strRef>
          </c:tx>
          <c:dPt>
            <c:idx val="0"/>
            <c:bubble3D val="0"/>
            <c:spPr>
              <a:solidFill>
                <a:srgbClr val="CC66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7C8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38F04A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5.4837511051526434E-2"/>
                  <c:y val="-9.660871094882878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7.4079574962480743E-2"/>
                  <c:y val="-7.023219642261988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6038354495451542E-2"/>
                  <c:y val="2.5361256156723307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7068934450793991E-2"/>
                  <c:y val="-3.8643484379531502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4.4462846798535016E-2"/>
                  <c:y val="-0.1038543642699909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9267233612698494E-2"/>
                  <c:y val="-0.11593045313859451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-72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Налог на доходы физических лиц</c:v>
                </c:pt>
                <c:pt idx="1">
                  <c:v>Налог на имущество физ. Лиц</c:v>
                </c:pt>
                <c:pt idx="2">
                  <c:v>Земельный налог с организаций</c:v>
                </c:pt>
                <c:pt idx="3">
                  <c:v>Земельный налог с физ. Лиц</c:v>
                </c:pt>
                <c:pt idx="4">
                  <c:v>Доходы от здачи в аренду земельного участка</c:v>
                </c:pt>
                <c:pt idx="5">
                  <c:v>Доходы от здачи в аренду имущества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259.7</c:v>
                </c:pt>
                <c:pt idx="1">
                  <c:v>47.9</c:v>
                </c:pt>
                <c:pt idx="2">
                  <c:v>1391.6</c:v>
                </c:pt>
                <c:pt idx="3">
                  <c:v>318.39999999999998</c:v>
                </c:pt>
                <c:pt idx="4">
                  <c:v>33.9</c:v>
                </c:pt>
                <c:pt idx="5">
                  <c:v>72.599999999999994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994491666650978"/>
          <c:y val="9.2423064103988428E-2"/>
          <c:w val="0.28774215765103311"/>
          <c:h val="0.4671184683183350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Дотации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2024 год</c:v>
                </c:pt>
                <c:pt idx="2">
                  <c:v>2023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377.7</c:v>
                </c:pt>
                <c:pt idx="1">
                  <c:v>410.7</c:v>
                </c:pt>
                <c:pt idx="2">
                  <c:v>1416.6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Субсидия</c:v>
                </c:pt>
              </c:strCache>
            </c:strRef>
          </c:tx>
          <c:spPr>
            <a:solidFill>
              <a:srgbClr val="FF66FF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2024 год</c:v>
                </c:pt>
                <c:pt idx="2">
                  <c:v>2023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1147.4000000000001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Субвенция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2024 год</c:v>
                </c:pt>
                <c:pt idx="2">
                  <c:v>2023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121.5</c:v>
                </c:pt>
                <c:pt idx="1">
                  <c:v>117.3</c:v>
                </c:pt>
                <c:pt idx="2">
                  <c:v>112.1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31403448"/>
        <c:axId val="531403056"/>
        <c:axId val="0"/>
      </c:bar3DChart>
      <c:catAx>
        <c:axId val="5314034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rgbClr val="7030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531403056"/>
        <c:crosses val="autoZero"/>
        <c:auto val="1"/>
        <c:lblAlgn val="ctr"/>
        <c:lblOffset val="100"/>
        <c:noMultiLvlLbl val="0"/>
      </c:catAx>
      <c:valAx>
        <c:axId val="5314030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31403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</a:t>
            </a:r>
            <a:r>
              <a:rPr lang="ru-RU" sz="1400" baseline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2023 год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CCFF"/>
            </a:solidFill>
          </c:spPr>
          <c:dPt>
            <c:idx val="0"/>
            <c:bubble3D val="0"/>
            <c:spPr>
              <a:solidFill>
                <a:srgbClr val="FF6600"/>
              </a:solidFill>
              <a:ln w="25400">
                <a:solidFill>
                  <a:srgbClr val="FF6600"/>
                </a:solidFill>
              </a:ln>
              <a:effectLst/>
              <a:sp3d contourW="25400">
                <a:contourClr>
                  <a:srgbClr val="FF6600"/>
                </a:contourClr>
              </a:sp3d>
            </c:spPr>
          </c:dPt>
          <c:dPt>
            <c:idx val="1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25400">
                <a:solidFill>
                  <a:schemeClr val="accent3">
                    <a:lumMod val="60000"/>
                    <a:lumOff val="40000"/>
                  </a:schemeClr>
                </a:solidFill>
              </a:ln>
              <a:effectLst/>
              <a:sp3d contourW="25400">
                <a:contourClr>
                  <a:schemeClr val="accent3">
                    <a:lumMod val="60000"/>
                    <a:lumOff val="40000"/>
                  </a:schemeClr>
                </a:contourClr>
              </a:sp3d>
            </c:spPr>
          </c:dPt>
          <c:dPt>
            <c:idx val="2"/>
            <c:bubble3D val="0"/>
            <c:spPr>
              <a:solidFill>
                <a:srgbClr val="FF0000"/>
              </a:solidFill>
              <a:ln w="25400">
                <a:solidFill>
                  <a:srgbClr val="FF0000"/>
                </a:solidFill>
              </a:ln>
              <a:effectLst/>
              <a:sp3d contourW="25400">
                <a:contourClr>
                  <a:srgbClr val="FF0000"/>
                </a:contourClr>
              </a:sp3d>
            </c:spPr>
          </c:dPt>
          <c:dPt>
            <c:idx val="3"/>
            <c:bubble3D val="0"/>
            <c:spPr>
              <a:solidFill>
                <a:srgbClr val="FF99FF"/>
              </a:solidFill>
              <a:ln w="25400">
                <a:solidFill>
                  <a:srgbClr val="FF99FF"/>
                </a:solidFill>
              </a:ln>
              <a:effectLst/>
              <a:sp3d contourW="25400">
                <a:contourClr>
                  <a:srgbClr val="FF99FF"/>
                </a:contourClr>
              </a:sp3d>
            </c:spPr>
          </c:dPt>
          <c:dPt>
            <c:idx val="4"/>
            <c:bubble3D val="0"/>
            <c:spPr>
              <a:solidFill>
                <a:srgbClr val="FFFF00"/>
              </a:solidFill>
              <a:ln w="25400">
                <a:solidFill>
                  <a:srgbClr val="FFFF00"/>
                </a:solidFill>
              </a:ln>
              <a:effectLst/>
              <a:sp3d contourW="25400">
                <a:contourClr>
                  <a:srgbClr val="FFFF00"/>
                </a:contourClr>
              </a:sp3d>
            </c:spPr>
          </c:dPt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Жилищно-коммунальное хозяйство</c:v>
                </c:pt>
                <c:pt idx="4">
                  <c:v>Физическая культура и спорт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2022</c:v>
                </c:pt>
                <c:pt idx="1">
                  <c:v>112.1</c:v>
                </c:pt>
                <c:pt idx="2">
                  <c:v>15</c:v>
                </c:pt>
                <c:pt idx="3">
                  <c:v>2590</c:v>
                </c:pt>
                <c:pt idx="4">
                  <c:v>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</a:t>
            </a:r>
            <a:r>
              <a:rPr lang="ru-RU" sz="1400" baseline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2024 год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CCFF"/>
            </a:solidFill>
          </c:spPr>
          <c:dPt>
            <c:idx val="0"/>
            <c:bubble3D val="0"/>
            <c:spPr>
              <a:solidFill>
                <a:srgbClr val="FF6600"/>
              </a:solidFill>
              <a:ln w="25400">
                <a:solidFill>
                  <a:srgbClr val="FF6600"/>
                </a:solidFill>
              </a:ln>
              <a:effectLst/>
              <a:sp3d contourW="25400">
                <a:contourClr>
                  <a:srgbClr val="FF6600"/>
                </a:contourClr>
              </a:sp3d>
            </c:spPr>
          </c:dPt>
          <c:dPt>
            <c:idx val="1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25400">
                <a:solidFill>
                  <a:schemeClr val="accent3">
                    <a:lumMod val="60000"/>
                    <a:lumOff val="40000"/>
                  </a:schemeClr>
                </a:solidFill>
              </a:ln>
              <a:effectLst/>
              <a:sp3d contourW="25400">
                <a:contourClr>
                  <a:schemeClr val="accent3">
                    <a:lumMod val="60000"/>
                    <a:lumOff val="40000"/>
                  </a:schemeClr>
                </a:contourClr>
              </a:sp3d>
            </c:spPr>
          </c:dPt>
          <c:dPt>
            <c:idx val="2"/>
            <c:bubble3D val="0"/>
            <c:spPr>
              <a:solidFill>
                <a:srgbClr val="FF0000"/>
              </a:solidFill>
              <a:ln w="25400">
                <a:solidFill>
                  <a:srgbClr val="FF0000"/>
                </a:solidFill>
              </a:ln>
              <a:effectLst/>
              <a:sp3d contourW="25400">
                <a:contourClr>
                  <a:srgbClr val="FF0000"/>
                </a:contourClr>
              </a:sp3d>
            </c:spPr>
          </c:dPt>
          <c:dPt>
            <c:idx val="3"/>
            <c:bubble3D val="0"/>
            <c:spPr>
              <a:solidFill>
                <a:srgbClr val="FF99FF"/>
              </a:solidFill>
              <a:ln w="25400">
                <a:solidFill>
                  <a:srgbClr val="FF99FF"/>
                </a:solidFill>
              </a:ln>
              <a:effectLst/>
              <a:sp3d contourW="25400">
                <a:contourClr>
                  <a:srgbClr val="FF99FF"/>
                </a:contourClr>
              </a:sp3d>
            </c:spPr>
          </c:dPt>
          <c:dPt>
            <c:idx val="4"/>
            <c:bubble3D val="0"/>
            <c:spPr>
              <a:solidFill>
                <a:srgbClr val="FFFF00"/>
              </a:solidFill>
              <a:ln w="25400">
                <a:solidFill>
                  <a:srgbClr val="FFFF00"/>
                </a:solidFill>
              </a:ln>
              <a:effectLst/>
              <a:sp3d contourW="25400">
                <a:contourClr>
                  <a:srgbClr val="FFFF00"/>
                </a:contourClr>
              </a:sp3d>
            </c:spPr>
          </c:dPt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Жилищно-коммунальное хозяйство</c:v>
                </c:pt>
                <c:pt idx="4">
                  <c:v>Физическая культура и спорт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1865.8</c:v>
                </c:pt>
                <c:pt idx="1">
                  <c:v>117.3</c:v>
                </c:pt>
                <c:pt idx="2">
                  <c:v>15</c:v>
                </c:pt>
                <c:pt idx="3">
                  <c:v>542.20000000000005</c:v>
                </c:pt>
                <c:pt idx="4">
                  <c:v>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</a:t>
            </a:r>
            <a:r>
              <a:rPr lang="ru-RU" sz="1400" baseline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2025 год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36021830907676927"/>
          <c:y val="7.793061752828496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CCFF"/>
            </a:solidFill>
          </c:spPr>
          <c:dPt>
            <c:idx val="0"/>
            <c:bubble3D val="0"/>
            <c:spPr>
              <a:solidFill>
                <a:srgbClr val="FF6600"/>
              </a:solidFill>
              <a:ln w="25400">
                <a:solidFill>
                  <a:srgbClr val="FF6600"/>
                </a:solidFill>
              </a:ln>
              <a:effectLst/>
              <a:sp3d contourW="25400">
                <a:contourClr>
                  <a:srgbClr val="FF6600"/>
                </a:contourClr>
              </a:sp3d>
            </c:spPr>
          </c:dPt>
          <c:dPt>
            <c:idx val="1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25400">
                <a:solidFill>
                  <a:schemeClr val="accent3">
                    <a:lumMod val="60000"/>
                    <a:lumOff val="40000"/>
                  </a:schemeClr>
                </a:solidFill>
              </a:ln>
              <a:effectLst/>
              <a:sp3d contourW="25400">
                <a:contourClr>
                  <a:schemeClr val="accent3">
                    <a:lumMod val="60000"/>
                    <a:lumOff val="40000"/>
                  </a:schemeClr>
                </a:contourClr>
              </a:sp3d>
            </c:spPr>
          </c:dPt>
          <c:dPt>
            <c:idx val="2"/>
            <c:bubble3D val="0"/>
            <c:spPr>
              <a:solidFill>
                <a:srgbClr val="FF0000"/>
              </a:solidFill>
              <a:ln w="25400">
                <a:solidFill>
                  <a:srgbClr val="FF0000"/>
                </a:solidFill>
              </a:ln>
              <a:effectLst/>
              <a:sp3d contourW="25400">
                <a:contourClr>
                  <a:srgbClr val="FF0000"/>
                </a:contourClr>
              </a:sp3d>
            </c:spPr>
          </c:dPt>
          <c:dPt>
            <c:idx val="3"/>
            <c:bubble3D val="0"/>
            <c:spPr>
              <a:solidFill>
                <a:srgbClr val="FF99FF"/>
              </a:solidFill>
              <a:ln w="25400">
                <a:solidFill>
                  <a:srgbClr val="FF99FF"/>
                </a:solidFill>
              </a:ln>
              <a:effectLst/>
              <a:sp3d contourW="25400">
                <a:contourClr>
                  <a:srgbClr val="FF99FF"/>
                </a:contourClr>
              </a:sp3d>
            </c:spPr>
          </c:dPt>
          <c:dPt>
            <c:idx val="4"/>
            <c:bubble3D val="0"/>
            <c:spPr>
              <a:solidFill>
                <a:srgbClr val="FFFF00"/>
              </a:solidFill>
              <a:ln w="25400">
                <a:solidFill>
                  <a:srgbClr val="FFFF00"/>
                </a:solidFill>
              </a:ln>
              <a:effectLst/>
              <a:sp3d contourW="25400">
                <a:contourClr>
                  <a:srgbClr val="FFFF00"/>
                </a:contourClr>
              </a:sp3d>
            </c:spPr>
          </c:dPt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Жилищно-коммунальное хозяйство</c:v>
                </c:pt>
                <c:pt idx="4">
                  <c:v>Физическая культура и спорт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1991.8</c:v>
                </c:pt>
                <c:pt idx="1">
                  <c:v>121.5</c:v>
                </c:pt>
                <c:pt idx="2">
                  <c:v>5</c:v>
                </c:pt>
                <c:pt idx="3">
                  <c:v>462.6</c:v>
                </c:pt>
                <c:pt idx="4">
                  <c:v>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24A740-8422-482D-B175-AE5F5C32B615}" type="doc">
      <dgm:prSet loTypeId="urn:microsoft.com/office/officeart/2005/8/layout/orgChart1" loCatId="hierarchy" qsTypeId="urn:microsoft.com/office/officeart/2005/8/quickstyle/3d4" qsCatId="3D" csTypeId="urn:microsoft.com/office/officeart/2005/8/colors/accent4_3" csCatId="accent4" phldr="1"/>
      <dgm:spPr/>
      <dgm:t>
        <a:bodyPr/>
        <a:lstStyle/>
        <a:p>
          <a:endParaRPr lang="ru-RU"/>
        </a:p>
      </dgm:t>
    </dgm:pt>
    <dgm:pt modelId="{E8467404-49F8-4C4F-AE26-601690822647}">
      <dgm:prSet phldrT="[Текст]"/>
      <dgm:spPr>
        <a:effectLst>
          <a:softEdge rad="635000"/>
        </a:effectLst>
      </dgm:spPr>
      <dgm:t>
        <a:bodyPr/>
        <a:lstStyle/>
        <a:p>
          <a:r>
            <a:rPr lang="ru-RU" i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Земельный налог</a:t>
          </a:r>
          <a:endParaRPr lang="ru-RU" i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9FDED24-9A57-41B5-9D8C-53A41B3887DE}" type="parTrans" cxnId="{5910C965-0D00-4BAE-A59E-D7DFAFF84D5A}">
      <dgm:prSet/>
      <dgm:spPr/>
      <dgm:t>
        <a:bodyPr/>
        <a:lstStyle/>
        <a:p>
          <a:endParaRPr lang="ru-RU"/>
        </a:p>
      </dgm:t>
    </dgm:pt>
    <dgm:pt modelId="{E734EAD4-DDDB-4CD9-AF36-39FAEA5CAD3D}" type="sibTrans" cxnId="{5910C965-0D00-4BAE-A59E-D7DFAFF84D5A}">
      <dgm:prSet/>
      <dgm:spPr/>
      <dgm:t>
        <a:bodyPr/>
        <a:lstStyle/>
        <a:p>
          <a:endParaRPr lang="ru-RU"/>
        </a:p>
      </dgm:t>
    </dgm:pt>
    <dgm:pt modelId="{5E7BE5C8-AF8D-481B-A748-9A6684D1A233}">
      <dgm:prSet phldrT="[Текст]"/>
      <dgm:spPr/>
      <dgm:t>
        <a:bodyPr/>
        <a:lstStyle/>
        <a:p>
          <a:pPr>
            <a:lnSpc>
              <a:spcPct val="100000"/>
            </a:lnSpc>
          </a:pPr>
          <a:r>
            <a:rPr lang="ru-RU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«А»-для предприятий сельского хозяйства</a:t>
          </a:r>
          <a:endParaRPr lang="ru-RU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3F92F49-57C3-40F6-8297-DA699625492D}" type="parTrans" cxnId="{3D36A78E-DD3F-41BF-971C-A064684832AC}">
      <dgm:prSet/>
      <dgm:spPr/>
      <dgm:t>
        <a:bodyPr/>
        <a:lstStyle/>
        <a:p>
          <a:endParaRPr lang="ru-RU"/>
        </a:p>
      </dgm:t>
    </dgm:pt>
    <dgm:pt modelId="{5A37EB9C-4E0D-47F9-AECE-32F17B6B35A3}" type="sibTrans" cxnId="{3D36A78E-DD3F-41BF-971C-A064684832AC}">
      <dgm:prSet/>
      <dgm:spPr/>
      <dgm:t>
        <a:bodyPr/>
        <a:lstStyle/>
        <a:p>
          <a:endParaRPr lang="ru-RU"/>
        </a:p>
      </dgm:t>
    </dgm:pt>
    <dgm:pt modelId="{09A931DA-0F5B-4A76-B419-D679AFE27A7D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«В»-для земельных участков в независимости от их принадлежности</a:t>
          </a:r>
          <a:endParaRPr lang="ru-RU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F46DD26-4FCB-4D0A-B0DF-924E1B402F69}" type="parTrans" cxnId="{DCDBB160-DA16-4DBB-9C9C-6930CBC28CC5}">
      <dgm:prSet/>
      <dgm:spPr/>
      <dgm:t>
        <a:bodyPr/>
        <a:lstStyle/>
        <a:p>
          <a:endParaRPr lang="ru-RU"/>
        </a:p>
      </dgm:t>
    </dgm:pt>
    <dgm:pt modelId="{D6C366D3-38AA-4AFF-8BB6-587B0A8FE630}" type="sibTrans" cxnId="{DCDBB160-DA16-4DBB-9C9C-6930CBC28CC5}">
      <dgm:prSet/>
      <dgm:spPr/>
      <dgm:t>
        <a:bodyPr/>
        <a:lstStyle/>
        <a:p>
          <a:endParaRPr lang="ru-RU"/>
        </a:p>
      </dgm:t>
    </dgm:pt>
    <dgm:pt modelId="{9BE79B60-829A-4BEB-8A08-53E85A3C6798}" type="pres">
      <dgm:prSet presAssocID="{4D24A740-8422-482D-B175-AE5F5C32B61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0F44005-76E7-4578-A09B-E129A90CEB8A}" type="pres">
      <dgm:prSet presAssocID="{E8467404-49F8-4C4F-AE26-601690822647}" presName="hierRoot1" presStyleCnt="0">
        <dgm:presLayoutVars>
          <dgm:hierBranch val="init"/>
        </dgm:presLayoutVars>
      </dgm:prSet>
      <dgm:spPr/>
    </dgm:pt>
    <dgm:pt modelId="{C38D7E0E-FC1D-4EE7-85AA-5BE45761257A}" type="pres">
      <dgm:prSet presAssocID="{E8467404-49F8-4C4F-AE26-601690822647}" presName="rootComposite1" presStyleCnt="0"/>
      <dgm:spPr/>
    </dgm:pt>
    <dgm:pt modelId="{0F0B5818-326C-4C02-9544-EF92FC5B29A4}" type="pres">
      <dgm:prSet presAssocID="{E8467404-49F8-4C4F-AE26-601690822647}" presName="rootText1" presStyleLbl="node0" presStyleIdx="0" presStyleCnt="1" custLinFactNeighborX="10024" custLinFactNeighborY="-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C8CE63A-C98E-4149-8EE5-7BAA79DEA161}" type="pres">
      <dgm:prSet presAssocID="{E8467404-49F8-4C4F-AE26-601690822647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D5310B4-7523-4932-BDBF-BB78359B9293}" type="pres">
      <dgm:prSet presAssocID="{E8467404-49F8-4C4F-AE26-601690822647}" presName="hierChild2" presStyleCnt="0"/>
      <dgm:spPr/>
    </dgm:pt>
    <dgm:pt modelId="{3319D052-C2C6-41AC-9AB8-A0B6DA89EA1A}" type="pres">
      <dgm:prSet presAssocID="{D3F92F49-57C3-40F6-8297-DA699625492D}" presName="Name37" presStyleLbl="parChTrans1D2" presStyleIdx="0" presStyleCnt="2"/>
      <dgm:spPr/>
      <dgm:t>
        <a:bodyPr/>
        <a:lstStyle/>
        <a:p>
          <a:endParaRPr lang="ru-RU"/>
        </a:p>
      </dgm:t>
    </dgm:pt>
    <dgm:pt modelId="{8E8CBBF2-22B3-4488-9B7C-8718A229E9CA}" type="pres">
      <dgm:prSet presAssocID="{5E7BE5C8-AF8D-481B-A748-9A6684D1A233}" presName="hierRoot2" presStyleCnt="0">
        <dgm:presLayoutVars>
          <dgm:hierBranch val="init"/>
        </dgm:presLayoutVars>
      </dgm:prSet>
      <dgm:spPr/>
    </dgm:pt>
    <dgm:pt modelId="{E58BB59C-20BD-4B68-AEB5-8D817DF17C9A}" type="pres">
      <dgm:prSet presAssocID="{5E7BE5C8-AF8D-481B-A748-9A6684D1A233}" presName="rootComposite" presStyleCnt="0"/>
      <dgm:spPr/>
    </dgm:pt>
    <dgm:pt modelId="{F293524E-FD40-4E3D-B91B-78E75693FA9F}" type="pres">
      <dgm:prSet presAssocID="{5E7BE5C8-AF8D-481B-A748-9A6684D1A233}" presName="rootText" presStyleLbl="node2" presStyleIdx="0" presStyleCnt="2" custScaleX="99620" custScaleY="98610" custLinFactNeighborX="5255" custLinFactNeighborY="-46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127019-F581-4F86-939B-EE11E39C1C11}" type="pres">
      <dgm:prSet presAssocID="{5E7BE5C8-AF8D-481B-A748-9A6684D1A233}" presName="rootConnector" presStyleLbl="node2" presStyleIdx="0" presStyleCnt="2"/>
      <dgm:spPr/>
      <dgm:t>
        <a:bodyPr/>
        <a:lstStyle/>
        <a:p>
          <a:endParaRPr lang="ru-RU"/>
        </a:p>
      </dgm:t>
    </dgm:pt>
    <dgm:pt modelId="{A1CB7F67-9F98-4F9F-9FDD-C573EF4C2671}" type="pres">
      <dgm:prSet presAssocID="{5E7BE5C8-AF8D-481B-A748-9A6684D1A233}" presName="hierChild4" presStyleCnt="0"/>
      <dgm:spPr/>
    </dgm:pt>
    <dgm:pt modelId="{E01FDA58-E578-4476-B625-821B659162B7}" type="pres">
      <dgm:prSet presAssocID="{5E7BE5C8-AF8D-481B-A748-9A6684D1A233}" presName="hierChild5" presStyleCnt="0"/>
      <dgm:spPr/>
    </dgm:pt>
    <dgm:pt modelId="{6006A778-7292-410F-96F4-411970FA1932}" type="pres">
      <dgm:prSet presAssocID="{2F46DD26-4FCB-4D0A-B0DF-924E1B402F69}" presName="Name37" presStyleLbl="parChTrans1D2" presStyleIdx="1" presStyleCnt="2"/>
      <dgm:spPr/>
      <dgm:t>
        <a:bodyPr/>
        <a:lstStyle/>
        <a:p>
          <a:endParaRPr lang="ru-RU"/>
        </a:p>
      </dgm:t>
    </dgm:pt>
    <dgm:pt modelId="{29FE1F11-B776-4291-A930-496FC3F35B01}" type="pres">
      <dgm:prSet presAssocID="{09A931DA-0F5B-4A76-B419-D679AFE27A7D}" presName="hierRoot2" presStyleCnt="0">
        <dgm:presLayoutVars>
          <dgm:hierBranch val="init"/>
        </dgm:presLayoutVars>
      </dgm:prSet>
      <dgm:spPr/>
    </dgm:pt>
    <dgm:pt modelId="{1EC4CD10-5C93-4AE2-B931-28B504D83AE2}" type="pres">
      <dgm:prSet presAssocID="{09A931DA-0F5B-4A76-B419-D679AFE27A7D}" presName="rootComposite" presStyleCnt="0"/>
      <dgm:spPr/>
    </dgm:pt>
    <dgm:pt modelId="{A956AF95-FE98-4C66-B4F4-50D0FA60CC12}" type="pres">
      <dgm:prSet presAssocID="{09A931DA-0F5B-4A76-B419-D679AFE27A7D}" presName="rootText" presStyleLbl="node2" presStyleIdx="1" presStyleCnt="2" custScaleX="98402" custScaleY="96485" custLinFactNeighborX="19206" custLinFactNeighborY="-43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6421148-93F0-415C-B33E-9D4477A184E5}" type="pres">
      <dgm:prSet presAssocID="{09A931DA-0F5B-4A76-B419-D679AFE27A7D}" presName="rootConnector" presStyleLbl="node2" presStyleIdx="1" presStyleCnt="2"/>
      <dgm:spPr/>
      <dgm:t>
        <a:bodyPr/>
        <a:lstStyle/>
        <a:p>
          <a:endParaRPr lang="ru-RU"/>
        </a:p>
      </dgm:t>
    </dgm:pt>
    <dgm:pt modelId="{8DC19A68-E4B3-4B04-B8CC-A28E588CC574}" type="pres">
      <dgm:prSet presAssocID="{09A931DA-0F5B-4A76-B419-D679AFE27A7D}" presName="hierChild4" presStyleCnt="0"/>
      <dgm:spPr/>
    </dgm:pt>
    <dgm:pt modelId="{53B0419D-AAF2-4477-AA81-57A982A28C07}" type="pres">
      <dgm:prSet presAssocID="{09A931DA-0F5B-4A76-B419-D679AFE27A7D}" presName="hierChild5" presStyleCnt="0"/>
      <dgm:spPr/>
    </dgm:pt>
    <dgm:pt modelId="{0E4C1701-7F65-4FC8-A3AF-DB76D963E335}" type="pres">
      <dgm:prSet presAssocID="{E8467404-49F8-4C4F-AE26-601690822647}" presName="hierChild3" presStyleCnt="0"/>
      <dgm:spPr/>
    </dgm:pt>
  </dgm:ptLst>
  <dgm:cxnLst>
    <dgm:cxn modelId="{FDA10A71-421C-4945-8BA5-694552404961}" type="presOf" srcId="{5E7BE5C8-AF8D-481B-A748-9A6684D1A233}" destId="{85127019-F581-4F86-939B-EE11E39C1C11}" srcOrd="1" destOrd="0" presId="urn:microsoft.com/office/officeart/2005/8/layout/orgChart1"/>
    <dgm:cxn modelId="{3D36A78E-DD3F-41BF-971C-A064684832AC}" srcId="{E8467404-49F8-4C4F-AE26-601690822647}" destId="{5E7BE5C8-AF8D-481B-A748-9A6684D1A233}" srcOrd="0" destOrd="0" parTransId="{D3F92F49-57C3-40F6-8297-DA699625492D}" sibTransId="{5A37EB9C-4E0D-47F9-AECE-32F17B6B35A3}"/>
    <dgm:cxn modelId="{0B1BC04A-FE40-4E16-95AA-6AB6F9565AD9}" type="presOf" srcId="{4D24A740-8422-482D-B175-AE5F5C32B615}" destId="{9BE79B60-829A-4BEB-8A08-53E85A3C6798}" srcOrd="0" destOrd="0" presId="urn:microsoft.com/office/officeart/2005/8/layout/orgChart1"/>
    <dgm:cxn modelId="{D8B345D7-9F23-4656-881B-EFC27151DEC6}" type="presOf" srcId="{5E7BE5C8-AF8D-481B-A748-9A6684D1A233}" destId="{F293524E-FD40-4E3D-B91B-78E75693FA9F}" srcOrd="0" destOrd="0" presId="urn:microsoft.com/office/officeart/2005/8/layout/orgChart1"/>
    <dgm:cxn modelId="{DCDBB160-DA16-4DBB-9C9C-6930CBC28CC5}" srcId="{E8467404-49F8-4C4F-AE26-601690822647}" destId="{09A931DA-0F5B-4A76-B419-D679AFE27A7D}" srcOrd="1" destOrd="0" parTransId="{2F46DD26-4FCB-4D0A-B0DF-924E1B402F69}" sibTransId="{D6C366D3-38AA-4AFF-8BB6-587B0A8FE630}"/>
    <dgm:cxn modelId="{5D52371F-8CD3-4E69-A1A1-82E87A62AA63}" type="presOf" srcId="{09A931DA-0F5B-4A76-B419-D679AFE27A7D}" destId="{A956AF95-FE98-4C66-B4F4-50D0FA60CC12}" srcOrd="0" destOrd="0" presId="urn:microsoft.com/office/officeart/2005/8/layout/orgChart1"/>
    <dgm:cxn modelId="{3BE9DFE1-B236-41D1-AE71-3D0451856E1D}" type="presOf" srcId="{D3F92F49-57C3-40F6-8297-DA699625492D}" destId="{3319D052-C2C6-41AC-9AB8-A0B6DA89EA1A}" srcOrd="0" destOrd="0" presId="urn:microsoft.com/office/officeart/2005/8/layout/orgChart1"/>
    <dgm:cxn modelId="{F3F54919-1BE9-4190-B4C0-F71F1F39D484}" type="presOf" srcId="{2F46DD26-4FCB-4D0A-B0DF-924E1B402F69}" destId="{6006A778-7292-410F-96F4-411970FA1932}" srcOrd="0" destOrd="0" presId="urn:microsoft.com/office/officeart/2005/8/layout/orgChart1"/>
    <dgm:cxn modelId="{AB6B8EB7-99B7-476D-BCD1-B2F806DF9154}" type="presOf" srcId="{09A931DA-0F5B-4A76-B419-D679AFE27A7D}" destId="{46421148-93F0-415C-B33E-9D4477A184E5}" srcOrd="1" destOrd="0" presId="urn:microsoft.com/office/officeart/2005/8/layout/orgChart1"/>
    <dgm:cxn modelId="{2E6164D6-C50B-41E4-AC64-C166718E6BC3}" type="presOf" srcId="{E8467404-49F8-4C4F-AE26-601690822647}" destId="{0F0B5818-326C-4C02-9544-EF92FC5B29A4}" srcOrd="0" destOrd="0" presId="urn:microsoft.com/office/officeart/2005/8/layout/orgChart1"/>
    <dgm:cxn modelId="{5910C965-0D00-4BAE-A59E-D7DFAFF84D5A}" srcId="{4D24A740-8422-482D-B175-AE5F5C32B615}" destId="{E8467404-49F8-4C4F-AE26-601690822647}" srcOrd="0" destOrd="0" parTransId="{99FDED24-9A57-41B5-9D8C-53A41B3887DE}" sibTransId="{E734EAD4-DDDB-4CD9-AF36-39FAEA5CAD3D}"/>
    <dgm:cxn modelId="{EF312920-26BB-410E-9350-27D1209C861B}" type="presOf" srcId="{E8467404-49F8-4C4F-AE26-601690822647}" destId="{6C8CE63A-C98E-4149-8EE5-7BAA79DEA161}" srcOrd="1" destOrd="0" presId="urn:microsoft.com/office/officeart/2005/8/layout/orgChart1"/>
    <dgm:cxn modelId="{022DD296-698C-455E-BDED-29F6CA8E9832}" type="presParOf" srcId="{9BE79B60-829A-4BEB-8A08-53E85A3C6798}" destId="{80F44005-76E7-4578-A09B-E129A90CEB8A}" srcOrd="0" destOrd="0" presId="urn:microsoft.com/office/officeart/2005/8/layout/orgChart1"/>
    <dgm:cxn modelId="{51571603-E6EE-41E3-B68F-0E524DA6B377}" type="presParOf" srcId="{80F44005-76E7-4578-A09B-E129A90CEB8A}" destId="{C38D7E0E-FC1D-4EE7-85AA-5BE45761257A}" srcOrd="0" destOrd="0" presId="urn:microsoft.com/office/officeart/2005/8/layout/orgChart1"/>
    <dgm:cxn modelId="{35448F4D-D619-4E49-9FCB-859793FD427D}" type="presParOf" srcId="{C38D7E0E-FC1D-4EE7-85AA-5BE45761257A}" destId="{0F0B5818-326C-4C02-9544-EF92FC5B29A4}" srcOrd="0" destOrd="0" presId="urn:microsoft.com/office/officeart/2005/8/layout/orgChart1"/>
    <dgm:cxn modelId="{FCC798D5-6BEF-488F-81FE-E1B715A10FEE}" type="presParOf" srcId="{C38D7E0E-FC1D-4EE7-85AA-5BE45761257A}" destId="{6C8CE63A-C98E-4149-8EE5-7BAA79DEA161}" srcOrd="1" destOrd="0" presId="urn:microsoft.com/office/officeart/2005/8/layout/orgChart1"/>
    <dgm:cxn modelId="{5016DE87-CB17-4312-BE45-568E1A3852AB}" type="presParOf" srcId="{80F44005-76E7-4578-A09B-E129A90CEB8A}" destId="{3D5310B4-7523-4932-BDBF-BB78359B9293}" srcOrd="1" destOrd="0" presId="urn:microsoft.com/office/officeart/2005/8/layout/orgChart1"/>
    <dgm:cxn modelId="{988A287F-23C7-4DBB-9478-DE995F21EA0B}" type="presParOf" srcId="{3D5310B4-7523-4932-BDBF-BB78359B9293}" destId="{3319D052-C2C6-41AC-9AB8-A0B6DA89EA1A}" srcOrd="0" destOrd="0" presId="urn:microsoft.com/office/officeart/2005/8/layout/orgChart1"/>
    <dgm:cxn modelId="{0704ADDF-9D86-4D63-8A89-1068E99EEC7A}" type="presParOf" srcId="{3D5310B4-7523-4932-BDBF-BB78359B9293}" destId="{8E8CBBF2-22B3-4488-9B7C-8718A229E9CA}" srcOrd="1" destOrd="0" presId="urn:microsoft.com/office/officeart/2005/8/layout/orgChart1"/>
    <dgm:cxn modelId="{5C4B8762-ECAA-4719-8444-78BA5AB1387F}" type="presParOf" srcId="{8E8CBBF2-22B3-4488-9B7C-8718A229E9CA}" destId="{E58BB59C-20BD-4B68-AEB5-8D817DF17C9A}" srcOrd="0" destOrd="0" presId="urn:microsoft.com/office/officeart/2005/8/layout/orgChart1"/>
    <dgm:cxn modelId="{EC2B6AB0-31E2-4382-8803-9661330CCC36}" type="presParOf" srcId="{E58BB59C-20BD-4B68-AEB5-8D817DF17C9A}" destId="{F293524E-FD40-4E3D-B91B-78E75693FA9F}" srcOrd="0" destOrd="0" presId="urn:microsoft.com/office/officeart/2005/8/layout/orgChart1"/>
    <dgm:cxn modelId="{B008848D-6CF1-4CF8-94F3-0581335571BE}" type="presParOf" srcId="{E58BB59C-20BD-4B68-AEB5-8D817DF17C9A}" destId="{85127019-F581-4F86-939B-EE11E39C1C11}" srcOrd="1" destOrd="0" presId="urn:microsoft.com/office/officeart/2005/8/layout/orgChart1"/>
    <dgm:cxn modelId="{67242DB4-2953-4122-81F5-862813D037DB}" type="presParOf" srcId="{8E8CBBF2-22B3-4488-9B7C-8718A229E9CA}" destId="{A1CB7F67-9F98-4F9F-9FDD-C573EF4C2671}" srcOrd="1" destOrd="0" presId="urn:microsoft.com/office/officeart/2005/8/layout/orgChart1"/>
    <dgm:cxn modelId="{DA1CBE64-16BE-4A00-ACAE-6CAD81CBF97B}" type="presParOf" srcId="{8E8CBBF2-22B3-4488-9B7C-8718A229E9CA}" destId="{E01FDA58-E578-4476-B625-821B659162B7}" srcOrd="2" destOrd="0" presId="urn:microsoft.com/office/officeart/2005/8/layout/orgChart1"/>
    <dgm:cxn modelId="{A8F348ED-F46A-4B07-B364-64AE1517403E}" type="presParOf" srcId="{3D5310B4-7523-4932-BDBF-BB78359B9293}" destId="{6006A778-7292-410F-96F4-411970FA1932}" srcOrd="2" destOrd="0" presId="urn:microsoft.com/office/officeart/2005/8/layout/orgChart1"/>
    <dgm:cxn modelId="{1011484B-5959-4C61-86A2-F1B0BEA19A5E}" type="presParOf" srcId="{3D5310B4-7523-4932-BDBF-BB78359B9293}" destId="{29FE1F11-B776-4291-A930-496FC3F35B01}" srcOrd="3" destOrd="0" presId="urn:microsoft.com/office/officeart/2005/8/layout/orgChart1"/>
    <dgm:cxn modelId="{9825558B-F5F9-4CE8-8BA7-523E556AD87D}" type="presParOf" srcId="{29FE1F11-B776-4291-A930-496FC3F35B01}" destId="{1EC4CD10-5C93-4AE2-B931-28B504D83AE2}" srcOrd="0" destOrd="0" presId="urn:microsoft.com/office/officeart/2005/8/layout/orgChart1"/>
    <dgm:cxn modelId="{BBE679AC-8870-434F-B956-4C860BD60A85}" type="presParOf" srcId="{1EC4CD10-5C93-4AE2-B931-28B504D83AE2}" destId="{A956AF95-FE98-4C66-B4F4-50D0FA60CC12}" srcOrd="0" destOrd="0" presId="urn:microsoft.com/office/officeart/2005/8/layout/orgChart1"/>
    <dgm:cxn modelId="{3DD9271B-DF2C-4EA0-85C4-EEC7CFAC90E5}" type="presParOf" srcId="{1EC4CD10-5C93-4AE2-B931-28B504D83AE2}" destId="{46421148-93F0-415C-B33E-9D4477A184E5}" srcOrd="1" destOrd="0" presId="urn:microsoft.com/office/officeart/2005/8/layout/orgChart1"/>
    <dgm:cxn modelId="{05E3C8D7-6543-46AF-B146-D447D04C8FEC}" type="presParOf" srcId="{29FE1F11-B776-4291-A930-496FC3F35B01}" destId="{8DC19A68-E4B3-4B04-B8CC-A28E588CC574}" srcOrd="1" destOrd="0" presId="urn:microsoft.com/office/officeart/2005/8/layout/orgChart1"/>
    <dgm:cxn modelId="{BB9FB247-D964-4531-B4BA-94864F24EEB6}" type="presParOf" srcId="{29FE1F11-B776-4291-A930-496FC3F35B01}" destId="{53B0419D-AAF2-4477-AA81-57A982A28C07}" srcOrd="2" destOrd="0" presId="urn:microsoft.com/office/officeart/2005/8/layout/orgChart1"/>
    <dgm:cxn modelId="{BB10428F-5EEF-4443-8EC5-265EB1783B4A}" type="presParOf" srcId="{80F44005-76E7-4578-A09B-E129A90CEB8A}" destId="{0E4C1701-7F65-4FC8-A3AF-DB76D963E33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06A778-7292-410F-96F4-411970FA1932}">
      <dsp:nvSpPr>
        <dsp:cNvPr id="0" name=""/>
        <dsp:cNvSpPr/>
      </dsp:nvSpPr>
      <dsp:spPr>
        <a:xfrm>
          <a:off x="3995248" y="1344556"/>
          <a:ext cx="1867897" cy="5067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4469"/>
              </a:lnTo>
              <a:lnTo>
                <a:pt x="1867897" y="224469"/>
              </a:lnTo>
              <a:lnTo>
                <a:pt x="1867897" y="506702"/>
              </a:lnTo>
            </a:path>
          </a:pathLst>
        </a:custGeom>
        <a:noFill/>
        <a:ln w="25400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19D052-C2C6-41AC-9AB8-A0B6DA89EA1A}">
      <dsp:nvSpPr>
        <dsp:cNvPr id="0" name=""/>
        <dsp:cNvSpPr/>
      </dsp:nvSpPr>
      <dsp:spPr>
        <a:xfrm>
          <a:off x="2262338" y="1344556"/>
          <a:ext cx="1732909" cy="503368"/>
        </a:xfrm>
        <a:custGeom>
          <a:avLst/>
          <a:gdLst/>
          <a:ahLst/>
          <a:cxnLst/>
          <a:rect l="0" t="0" r="0" b="0"/>
          <a:pathLst>
            <a:path>
              <a:moveTo>
                <a:pt x="1732909" y="0"/>
              </a:moveTo>
              <a:lnTo>
                <a:pt x="1732909" y="221136"/>
              </a:lnTo>
              <a:lnTo>
                <a:pt x="0" y="221136"/>
              </a:lnTo>
              <a:lnTo>
                <a:pt x="0" y="503368"/>
              </a:lnTo>
            </a:path>
          </a:pathLst>
        </a:custGeom>
        <a:noFill/>
        <a:ln w="25400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0B5818-326C-4C02-9544-EF92FC5B29A4}">
      <dsp:nvSpPr>
        <dsp:cNvPr id="0" name=""/>
        <dsp:cNvSpPr/>
      </dsp:nvSpPr>
      <dsp:spPr>
        <a:xfrm>
          <a:off x="2651282" y="590"/>
          <a:ext cx="2687931" cy="1343965"/>
        </a:xfrm>
        <a:prstGeom prst="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softEdge rad="635000"/>
        </a:effectLst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i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Земельный налог</a:t>
          </a:r>
          <a:endParaRPr lang="ru-RU" sz="2200" i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51282" y="590"/>
        <a:ext cx="2687931" cy="1343965"/>
      </dsp:txXfrm>
    </dsp:sp>
    <dsp:sp modelId="{F293524E-FD40-4E3D-B91B-78E75693FA9F}">
      <dsp:nvSpPr>
        <dsp:cNvPr id="0" name=""/>
        <dsp:cNvSpPr/>
      </dsp:nvSpPr>
      <dsp:spPr>
        <a:xfrm>
          <a:off x="923479" y="1847925"/>
          <a:ext cx="2677717" cy="1325284"/>
        </a:xfrm>
        <a:prstGeom prst="rect">
          <a:avLst/>
        </a:prstGeom>
        <a:solidFill>
          <a:schemeClr val="accent4">
            <a:tint val="99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«А»-для предприятий сельского хозяйства</a:t>
          </a:r>
          <a:endParaRPr lang="ru-RU" sz="22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23479" y="1847925"/>
        <a:ext cx="2677717" cy="1325284"/>
      </dsp:txXfrm>
    </dsp:sp>
    <dsp:sp modelId="{A956AF95-FE98-4C66-B4F4-50D0FA60CC12}">
      <dsp:nvSpPr>
        <dsp:cNvPr id="0" name=""/>
        <dsp:cNvSpPr/>
      </dsp:nvSpPr>
      <dsp:spPr>
        <a:xfrm>
          <a:off x="4540656" y="1851258"/>
          <a:ext cx="2644978" cy="1296725"/>
        </a:xfrm>
        <a:prstGeom prst="rect">
          <a:avLst/>
        </a:prstGeom>
        <a:solidFill>
          <a:schemeClr val="accent4">
            <a:tint val="99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«В»-для земельных участков в независимости от их принадлежности</a:t>
          </a:r>
          <a:endParaRPr lang="ru-RU" sz="22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540656" y="1851258"/>
        <a:ext cx="2644978" cy="12967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FB662C-D521-4239-954E-1F25C6F5A02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E131C1-81E1-498A-BE7E-0EA65B51AF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494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31C1-81E1-498A-BE7E-0EA65B51AF2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8792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31C1-81E1-498A-BE7E-0EA65B51AF2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6129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31C1-81E1-498A-BE7E-0EA65B51AF2D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6928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31C1-81E1-498A-BE7E-0EA65B51AF2D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9388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31C1-81E1-498A-BE7E-0EA65B51AF2D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4182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31C1-81E1-498A-BE7E-0EA65B51AF2D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1741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31C1-81E1-498A-BE7E-0EA65B51AF2D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8747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31C1-81E1-498A-BE7E-0EA65B51AF2D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80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31C1-81E1-498A-BE7E-0EA65B51AF2D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6215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31C1-81E1-498A-BE7E-0EA65B51AF2D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7439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31C1-81E1-498A-BE7E-0EA65B51AF2D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200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31C1-81E1-498A-BE7E-0EA65B51AF2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2654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31C1-81E1-498A-BE7E-0EA65B51AF2D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882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31C1-81E1-498A-BE7E-0EA65B51AF2D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2200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31C1-81E1-498A-BE7E-0EA65B51AF2D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8434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31C1-81E1-498A-BE7E-0EA65B51AF2D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417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31C1-81E1-498A-BE7E-0EA65B51AF2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2807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31C1-81E1-498A-BE7E-0EA65B51AF2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479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31C1-81E1-498A-BE7E-0EA65B51AF2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2350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31C1-81E1-498A-BE7E-0EA65B51AF2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0436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31C1-81E1-498A-BE7E-0EA65B51AF2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2080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31C1-81E1-498A-BE7E-0EA65B51AF2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7418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31C1-81E1-498A-BE7E-0EA65B51AF2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485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.jp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18" Type="http://schemas.openxmlformats.org/officeDocument/2006/relationships/image" Target="../media/image47.png"/><Relationship Id="rId3" Type="http://schemas.openxmlformats.org/officeDocument/2006/relationships/image" Target="../media/image1.jp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17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5" Type="http://schemas.openxmlformats.org/officeDocument/2006/relationships/image" Target="../media/image44.png"/><Relationship Id="rId10" Type="http://schemas.openxmlformats.org/officeDocument/2006/relationships/image" Target="../media/image39.png"/><Relationship Id="rId19" Type="http://schemas.openxmlformats.org/officeDocument/2006/relationships/image" Target="../media/image48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1.jp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3.png"/><Relationship Id="rId4" Type="http://schemas.openxmlformats.org/officeDocument/2006/relationships/image" Target="../media/image49.png"/><Relationship Id="rId9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heic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jp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395536" y="332656"/>
            <a:ext cx="8496944" cy="4968552"/>
          </a:xfrm>
          <a:prstGeom prst="ellipse">
            <a:avLst/>
          </a:prstGeom>
          <a:solidFill>
            <a:srgbClr val="92D050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ДЛЯ ГРАЖДАН </a:t>
            </a:r>
          </a:p>
          <a:p>
            <a:pPr algn="ctr"/>
            <a:endParaRPr lang="ru-RU" sz="3200" b="1" dirty="0" smtClean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проекту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Решения Собрания депутатов </a:t>
            </a:r>
          </a:p>
          <a:p>
            <a:pPr algn="ctr"/>
            <a:r>
              <a:rPr lang="ru-RU" sz="2400" b="1" dirty="0" err="1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Пенского</a:t>
            </a:r>
            <a:r>
              <a:rPr lang="ru-RU" sz="2400" b="1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сельсовета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Беловского района Курской области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 бюджете муниципального образования «</a:t>
            </a:r>
            <a:r>
              <a:rPr lang="ru-RU" sz="2400" b="1" dirty="0" err="1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Пенский</a:t>
            </a:r>
            <a:r>
              <a:rPr lang="ru-RU" sz="2400" b="1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сельсовет» Беловского района Курской области на 2023 год и на плановый период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2024-2025 годов»</a:t>
            </a:r>
          </a:p>
        </p:txBody>
      </p:sp>
      <p:sp>
        <p:nvSpPr>
          <p:cNvPr id="14" name="TextBox 13"/>
          <p:cNvSpPr txBox="1"/>
          <p:nvPr/>
        </p:nvSpPr>
        <p:spPr>
          <a:xfrm rot="10800000" flipH="1" flipV="1">
            <a:off x="697801" y="5522170"/>
            <a:ext cx="2434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 Пены </a:t>
            </a:r>
          </a:p>
          <a:p>
            <a:pPr algn="ctr"/>
            <a:r>
              <a:rPr lang="ru-RU" sz="1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Беловского района </a:t>
            </a:r>
          </a:p>
          <a:p>
            <a:pPr algn="ctr"/>
            <a:r>
              <a:rPr lang="ru-RU" sz="1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Курской области</a:t>
            </a:r>
          </a:p>
          <a:p>
            <a:pPr algn="ctr"/>
            <a:r>
              <a:rPr lang="ru-RU" sz="1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2022 год</a:t>
            </a:r>
            <a:endParaRPr lang="ru-RU" sz="14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04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5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8867" y="109042"/>
            <a:ext cx="8712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БЮДЖЕТНОЙ ПОЛИТИКИ И </a:t>
            </a:r>
            <a:endParaRPr lang="ru-RU" sz="16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НАЛОГОВОЙ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</a:t>
            </a:r>
          </a:p>
          <a:p>
            <a:pPr algn="ctr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ОБРАЗОВАНИЯ «ПЕНСКИЙ СЕЛЬСОВЕТ» </a:t>
            </a:r>
          </a:p>
          <a:p>
            <a:pPr algn="ctr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2023-2025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3079" y="1186260"/>
            <a:ext cx="4090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</a:t>
            </a:r>
          </a:p>
          <a:p>
            <a:pPr algn="ctr"/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НАЛОГОВОЙ ПОЛИТИКИ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82392" y="1139946"/>
            <a:ext cx="4195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</a:t>
            </a:r>
            <a:endParaRPr lang="ru-RU" sz="14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 ПОЛИТИКИ</a:t>
            </a:r>
            <a:endParaRPr lang="ru-RU" sz="1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909" y="1798948"/>
            <a:ext cx="3499407" cy="96934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31640" y="1972318"/>
            <a:ext cx="27010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эффективности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</a:t>
            </a: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бюджетных средств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83" y="1784925"/>
            <a:ext cx="975445" cy="9693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909" y="2803193"/>
            <a:ext cx="3499407" cy="9693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909" y="3807212"/>
            <a:ext cx="3499407" cy="96934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909" y="4841712"/>
            <a:ext cx="3499407" cy="96934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909" y="5845731"/>
            <a:ext cx="3499407" cy="96934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3225" y="1769759"/>
            <a:ext cx="3799493" cy="96934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0365" y="2786071"/>
            <a:ext cx="3747552" cy="96934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85172" y="3822729"/>
            <a:ext cx="3826663" cy="96934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64283" y="4745390"/>
            <a:ext cx="3753634" cy="96934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92324" y="5787942"/>
            <a:ext cx="3747209" cy="969348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1215377" y="2959086"/>
            <a:ext cx="3050939" cy="462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065" marR="5080" indent="635" algn="ctr">
              <a:lnSpc>
                <a:spcPct val="86100"/>
              </a:lnSpc>
              <a:spcBef>
                <a:spcPts val="955"/>
              </a:spcBef>
            </a:pPr>
            <a:r>
              <a:rPr lang="ru-RU" sz="1400" dirty="0">
                <a:latin typeface="Times New Roman"/>
                <a:cs typeface="Times New Roman"/>
              </a:rPr>
              <a:t>дос</a:t>
            </a:r>
            <a:r>
              <a:rPr lang="ru-RU" sz="1400" spc="5" dirty="0">
                <a:latin typeface="Times New Roman"/>
                <a:cs typeface="Times New Roman"/>
              </a:rPr>
              <a:t>т</a:t>
            </a:r>
            <a:r>
              <a:rPr lang="ru-RU" sz="1400" spc="-5" dirty="0">
                <a:latin typeface="Times New Roman"/>
                <a:cs typeface="Times New Roman"/>
              </a:rPr>
              <a:t>и</a:t>
            </a:r>
            <a:r>
              <a:rPr lang="ru-RU" sz="1400" spc="-35" dirty="0">
                <a:latin typeface="Times New Roman"/>
                <a:cs typeface="Times New Roman"/>
              </a:rPr>
              <a:t>ж</a:t>
            </a:r>
            <a:r>
              <a:rPr lang="ru-RU" sz="1400" dirty="0">
                <a:latin typeface="Times New Roman"/>
                <a:cs typeface="Times New Roman"/>
              </a:rPr>
              <a:t>ен</a:t>
            </a:r>
            <a:r>
              <a:rPr lang="ru-RU" sz="1400" spc="-10" dirty="0">
                <a:latin typeface="Times New Roman"/>
                <a:cs typeface="Times New Roman"/>
              </a:rPr>
              <a:t>и</a:t>
            </a:r>
            <a:r>
              <a:rPr lang="ru-RU" sz="1400" dirty="0">
                <a:latin typeface="Times New Roman"/>
                <a:cs typeface="Times New Roman"/>
              </a:rPr>
              <a:t>ем</a:t>
            </a:r>
            <a:r>
              <a:rPr lang="ru-RU" sz="1400" spc="-15" dirty="0">
                <a:latin typeface="Times New Roman"/>
                <a:cs typeface="Times New Roman"/>
              </a:rPr>
              <a:t> </a:t>
            </a:r>
            <a:r>
              <a:rPr lang="ru-RU" sz="1400" spc="-5" dirty="0">
                <a:latin typeface="Times New Roman"/>
                <a:cs typeface="Times New Roman"/>
              </a:rPr>
              <a:t>ц</a:t>
            </a:r>
            <a:r>
              <a:rPr lang="ru-RU" sz="1400" dirty="0">
                <a:latin typeface="Times New Roman"/>
                <a:cs typeface="Times New Roman"/>
              </a:rPr>
              <a:t>елев</a:t>
            </a:r>
            <a:r>
              <a:rPr lang="ru-RU" sz="1400" spc="-10" dirty="0">
                <a:latin typeface="Times New Roman"/>
                <a:cs typeface="Times New Roman"/>
              </a:rPr>
              <a:t>ы</a:t>
            </a:r>
            <a:r>
              <a:rPr lang="ru-RU" sz="1400" dirty="0">
                <a:latin typeface="Times New Roman"/>
                <a:cs typeface="Times New Roman"/>
              </a:rPr>
              <a:t>х </a:t>
            </a:r>
            <a:r>
              <a:rPr lang="ru-RU" sz="1400" spc="-5" dirty="0">
                <a:latin typeface="Times New Roman"/>
                <a:cs typeface="Times New Roman"/>
              </a:rPr>
              <a:t>п</a:t>
            </a:r>
            <a:r>
              <a:rPr lang="ru-RU" sz="1400" dirty="0">
                <a:latin typeface="Times New Roman"/>
                <a:cs typeface="Times New Roman"/>
              </a:rPr>
              <a:t>о</a:t>
            </a:r>
            <a:r>
              <a:rPr lang="ru-RU" sz="1400" spc="-30" dirty="0">
                <a:latin typeface="Times New Roman"/>
                <a:cs typeface="Times New Roman"/>
              </a:rPr>
              <a:t>к</a:t>
            </a:r>
            <a:r>
              <a:rPr lang="ru-RU" sz="1400" dirty="0">
                <a:latin typeface="Times New Roman"/>
                <a:cs typeface="Times New Roman"/>
              </a:rPr>
              <a:t>аз</a:t>
            </a:r>
            <a:r>
              <a:rPr lang="ru-RU" sz="1400" spc="-35" dirty="0">
                <a:latin typeface="Times New Roman"/>
                <a:cs typeface="Times New Roman"/>
              </a:rPr>
              <a:t>а</a:t>
            </a:r>
            <a:r>
              <a:rPr lang="ru-RU" sz="1400" spc="5" dirty="0">
                <a:latin typeface="Times New Roman"/>
                <a:cs typeface="Times New Roman"/>
              </a:rPr>
              <a:t>т</a:t>
            </a:r>
            <a:r>
              <a:rPr lang="ru-RU" sz="1400" dirty="0">
                <a:latin typeface="Times New Roman"/>
                <a:cs typeface="Times New Roman"/>
              </a:rPr>
              <a:t>елей</a:t>
            </a:r>
            <a:r>
              <a:rPr lang="ru-RU" sz="1400" spc="-45" dirty="0">
                <a:latin typeface="Times New Roman"/>
                <a:cs typeface="Times New Roman"/>
              </a:rPr>
              <a:t> </a:t>
            </a:r>
            <a:r>
              <a:rPr lang="ru-RU" sz="1400" dirty="0">
                <a:latin typeface="Times New Roman"/>
                <a:cs typeface="Times New Roman"/>
              </a:rPr>
              <a:t>м</a:t>
            </a:r>
            <a:r>
              <a:rPr lang="ru-RU" sz="1400" spc="5" dirty="0">
                <a:latin typeface="Times New Roman"/>
                <a:cs typeface="Times New Roman"/>
              </a:rPr>
              <a:t>у</a:t>
            </a:r>
            <a:r>
              <a:rPr lang="ru-RU" sz="1400" spc="-5" dirty="0">
                <a:latin typeface="Times New Roman"/>
                <a:cs typeface="Times New Roman"/>
              </a:rPr>
              <a:t>ницип</a:t>
            </a:r>
            <a:r>
              <a:rPr lang="ru-RU" sz="1400" spc="15" dirty="0">
                <a:latin typeface="Times New Roman"/>
                <a:cs typeface="Times New Roman"/>
              </a:rPr>
              <a:t>а</a:t>
            </a:r>
            <a:r>
              <a:rPr lang="ru-RU" sz="1400" dirty="0">
                <a:latin typeface="Times New Roman"/>
                <a:cs typeface="Times New Roman"/>
              </a:rPr>
              <a:t>льн</a:t>
            </a:r>
            <a:r>
              <a:rPr lang="ru-RU" sz="1400" spc="-10" dirty="0">
                <a:latin typeface="Times New Roman"/>
                <a:cs typeface="Times New Roman"/>
              </a:rPr>
              <a:t>ы</a:t>
            </a:r>
            <a:r>
              <a:rPr lang="ru-RU" sz="1400" dirty="0">
                <a:latin typeface="Times New Roman"/>
                <a:cs typeface="Times New Roman"/>
              </a:rPr>
              <a:t>х </a:t>
            </a:r>
            <a:r>
              <a:rPr lang="ru-RU" sz="1400" spc="-5" dirty="0">
                <a:latin typeface="Times New Roman"/>
                <a:cs typeface="Times New Roman"/>
              </a:rPr>
              <a:t>п</a:t>
            </a:r>
            <a:r>
              <a:rPr lang="ru-RU" sz="1400" dirty="0">
                <a:latin typeface="Times New Roman"/>
                <a:cs typeface="Times New Roman"/>
              </a:rPr>
              <a:t>рогра</a:t>
            </a:r>
            <a:r>
              <a:rPr lang="ru-RU" sz="1400" spc="5" dirty="0">
                <a:latin typeface="Times New Roman"/>
                <a:cs typeface="Times New Roman"/>
              </a:rPr>
              <a:t>м</a:t>
            </a:r>
            <a:r>
              <a:rPr lang="ru-RU" sz="1400" dirty="0">
                <a:latin typeface="Times New Roman"/>
                <a:cs typeface="Times New Roman"/>
              </a:rPr>
              <a:t>м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40880" y="3844061"/>
            <a:ext cx="347337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67055" marR="384175" algn="ctr"/>
            <a:r>
              <a:rPr lang="ru-RU" sz="1400" spc="-5" dirty="0" smtClean="0">
                <a:latin typeface="Times New Roman"/>
                <a:cs typeface="Times New Roman"/>
              </a:rPr>
              <a:t>Повышение операционной </a:t>
            </a:r>
            <a:r>
              <a:rPr lang="ru-RU" sz="1400" spc="-5" dirty="0">
                <a:latin typeface="Times New Roman"/>
                <a:cs typeface="Times New Roman"/>
              </a:rPr>
              <a:t>эффективности</a:t>
            </a:r>
          </a:p>
          <a:p>
            <a:pPr marL="567055" marR="384175" algn="ctr"/>
            <a:r>
              <a:rPr lang="ru-RU" sz="1400" spc="-5" dirty="0">
                <a:latin typeface="Times New Roman"/>
                <a:cs typeface="Times New Roman"/>
              </a:rPr>
              <a:t>использования бюджетных средств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036528" y="4866827"/>
            <a:ext cx="3229788" cy="1018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indent="-1905" algn="ctr">
              <a:lnSpc>
                <a:spcPct val="86200"/>
              </a:lnSpc>
              <a:spcBef>
                <a:spcPts val="1120"/>
              </a:spcBef>
            </a:pPr>
            <a:r>
              <a:rPr lang="ru-RU" sz="1400" spc="-5" dirty="0" smtClean="0">
                <a:latin typeface="Times New Roman"/>
                <a:cs typeface="Times New Roman"/>
              </a:rPr>
              <a:t>п</a:t>
            </a:r>
            <a:r>
              <a:rPr lang="ru-RU" sz="1400" dirty="0" smtClean="0">
                <a:latin typeface="Times New Roman"/>
                <a:cs typeface="Times New Roman"/>
              </a:rPr>
              <a:t>р</a:t>
            </a:r>
            <a:r>
              <a:rPr lang="ru-RU" sz="1400" spc="-35" dirty="0" smtClean="0">
                <a:latin typeface="Times New Roman"/>
                <a:cs typeface="Times New Roman"/>
              </a:rPr>
              <a:t>о</a:t>
            </a:r>
            <a:r>
              <a:rPr lang="ru-RU" sz="1400" dirty="0" smtClean="0">
                <a:latin typeface="Times New Roman"/>
                <a:cs typeface="Times New Roman"/>
              </a:rPr>
              <a:t>в</a:t>
            </a:r>
            <a:r>
              <a:rPr lang="ru-RU" sz="1400" spc="-30" dirty="0" smtClean="0">
                <a:latin typeface="Times New Roman"/>
                <a:cs typeface="Times New Roman"/>
              </a:rPr>
              <a:t>е</a:t>
            </a:r>
            <a:r>
              <a:rPr lang="ru-RU" sz="1400" dirty="0" smtClean="0">
                <a:latin typeface="Times New Roman"/>
                <a:cs typeface="Times New Roman"/>
              </a:rPr>
              <a:t>де</a:t>
            </a:r>
            <a:r>
              <a:rPr lang="ru-RU" sz="1400" spc="-10" dirty="0" smtClean="0">
                <a:latin typeface="Times New Roman"/>
                <a:cs typeface="Times New Roman"/>
              </a:rPr>
              <a:t>н</a:t>
            </a:r>
            <a:r>
              <a:rPr lang="ru-RU" sz="1400" spc="-5" dirty="0" smtClean="0">
                <a:latin typeface="Times New Roman"/>
                <a:cs typeface="Times New Roman"/>
              </a:rPr>
              <a:t>и</a:t>
            </a:r>
            <a:r>
              <a:rPr lang="ru-RU" sz="1400" dirty="0" smtClean="0">
                <a:latin typeface="Times New Roman"/>
                <a:cs typeface="Times New Roman"/>
              </a:rPr>
              <a:t>е с</a:t>
            </a:r>
            <a:r>
              <a:rPr lang="ru-RU" sz="1400" spc="-10" dirty="0" smtClean="0">
                <a:latin typeface="Times New Roman"/>
                <a:cs typeface="Times New Roman"/>
              </a:rPr>
              <a:t>и</a:t>
            </a:r>
            <a:r>
              <a:rPr lang="ru-RU" sz="1400" dirty="0" smtClean="0">
                <a:latin typeface="Times New Roman"/>
                <a:cs typeface="Times New Roman"/>
              </a:rPr>
              <a:t>с</a:t>
            </a:r>
            <a:r>
              <a:rPr lang="ru-RU" sz="1400" spc="5" dirty="0" smtClean="0">
                <a:latin typeface="Times New Roman"/>
                <a:cs typeface="Times New Roman"/>
              </a:rPr>
              <a:t>т</a:t>
            </a:r>
            <a:r>
              <a:rPr lang="ru-RU" sz="1400" dirty="0" smtClean="0">
                <a:latin typeface="Times New Roman"/>
                <a:cs typeface="Times New Roman"/>
              </a:rPr>
              <a:t>е</a:t>
            </a:r>
            <a:r>
              <a:rPr lang="ru-RU" sz="1400" spc="-10" dirty="0" smtClean="0">
                <a:latin typeface="Times New Roman"/>
                <a:cs typeface="Times New Roman"/>
              </a:rPr>
              <a:t>м</a:t>
            </a:r>
            <a:r>
              <a:rPr lang="ru-RU" sz="1400" spc="-30" dirty="0" smtClean="0">
                <a:latin typeface="Times New Roman"/>
                <a:cs typeface="Times New Roman"/>
              </a:rPr>
              <a:t>а</a:t>
            </a:r>
            <a:r>
              <a:rPr lang="ru-RU" sz="1400" spc="5" dirty="0" smtClean="0">
                <a:latin typeface="Times New Roman"/>
                <a:cs typeface="Times New Roman"/>
              </a:rPr>
              <a:t>т</a:t>
            </a:r>
            <a:r>
              <a:rPr lang="ru-RU" sz="1400" spc="-5" dirty="0" smtClean="0">
                <a:latin typeface="Times New Roman"/>
                <a:cs typeface="Times New Roman"/>
              </a:rPr>
              <a:t>и</a:t>
            </a:r>
            <a:r>
              <a:rPr lang="ru-RU" sz="1400" dirty="0" smtClean="0">
                <a:latin typeface="Times New Roman"/>
                <a:cs typeface="Times New Roman"/>
              </a:rPr>
              <a:t>ч</a:t>
            </a:r>
            <a:r>
              <a:rPr lang="ru-RU" sz="1400" spc="10" dirty="0" smtClean="0">
                <a:latin typeface="Times New Roman"/>
                <a:cs typeface="Times New Roman"/>
              </a:rPr>
              <a:t>е</a:t>
            </a:r>
            <a:r>
              <a:rPr lang="ru-RU" sz="1400" dirty="0" smtClean="0">
                <a:latin typeface="Times New Roman"/>
                <a:cs typeface="Times New Roman"/>
              </a:rPr>
              <a:t>с</a:t>
            </a:r>
            <a:r>
              <a:rPr lang="ru-RU" sz="1400" spc="-30" dirty="0" smtClean="0">
                <a:latin typeface="Times New Roman"/>
                <a:cs typeface="Times New Roman"/>
              </a:rPr>
              <a:t>к</a:t>
            </a:r>
            <a:r>
              <a:rPr lang="ru-RU" sz="1400" dirty="0" smtClean="0">
                <a:latin typeface="Times New Roman"/>
                <a:cs typeface="Times New Roman"/>
              </a:rPr>
              <a:t>о</a:t>
            </a:r>
            <a:r>
              <a:rPr lang="ru-RU" sz="1400" spc="-40" dirty="0" smtClean="0">
                <a:latin typeface="Times New Roman"/>
                <a:cs typeface="Times New Roman"/>
              </a:rPr>
              <a:t>г</a:t>
            </a:r>
            <a:r>
              <a:rPr lang="ru-RU" sz="1400" dirty="0" smtClean="0">
                <a:latin typeface="Times New Roman"/>
                <a:cs typeface="Times New Roman"/>
              </a:rPr>
              <a:t>о в</a:t>
            </a:r>
            <a:r>
              <a:rPr lang="ru-RU" sz="1400" spc="-30" dirty="0" smtClean="0">
                <a:latin typeface="Times New Roman"/>
                <a:cs typeface="Times New Roman"/>
              </a:rPr>
              <a:t>е</a:t>
            </a:r>
            <a:r>
              <a:rPr lang="ru-RU" sz="1400" dirty="0" smtClean="0">
                <a:latin typeface="Times New Roman"/>
                <a:cs typeface="Times New Roman"/>
              </a:rPr>
              <a:t>д</a:t>
            </a:r>
            <a:r>
              <a:rPr lang="ru-RU" sz="1400" spc="-25" dirty="0" smtClean="0">
                <a:latin typeface="Times New Roman"/>
                <a:cs typeface="Times New Roman"/>
              </a:rPr>
              <a:t>о</a:t>
            </a:r>
            <a:r>
              <a:rPr lang="ru-RU" sz="1400" dirty="0" smtClean="0">
                <a:latin typeface="Times New Roman"/>
                <a:cs typeface="Times New Roman"/>
              </a:rPr>
              <a:t>мстве</a:t>
            </a:r>
            <a:r>
              <a:rPr lang="ru-RU" sz="1400" spc="-10" dirty="0" smtClean="0">
                <a:latin typeface="Times New Roman"/>
                <a:cs typeface="Times New Roman"/>
              </a:rPr>
              <a:t>нн</a:t>
            </a:r>
            <a:r>
              <a:rPr lang="ru-RU" sz="1400" dirty="0" smtClean="0">
                <a:latin typeface="Times New Roman"/>
                <a:cs typeface="Times New Roman"/>
              </a:rPr>
              <a:t>о</a:t>
            </a:r>
            <a:r>
              <a:rPr lang="ru-RU" sz="1400" spc="-40" dirty="0" smtClean="0">
                <a:latin typeface="Times New Roman"/>
                <a:cs typeface="Times New Roman"/>
              </a:rPr>
              <a:t>г</a:t>
            </a:r>
            <a:r>
              <a:rPr lang="ru-RU" sz="1400" dirty="0" smtClean="0">
                <a:latin typeface="Times New Roman"/>
                <a:cs typeface="Times New Roman"/>
              </a:rPr>
              <a:t>о</a:t>
            </a:r>
            <a:r>
              <a:rPr lang="ru-RU" sz="1400" spc="-35" dirty="0" smtClean="0">
                <a:latin typeface="Times New Roman"/>
                <a:cs typeface="Times New Roman"/>
              </a:rPr>
              <a:t> </a:t>
            </a:r>
            <a:r>
              <a:rPr lang="ru-RU" sz="1400" spc="-30" dirty="0" smtClean="0">
                <a:latin typeface="Times New Roman"/>
                <a:cs typeface="Times New Roman"/>
              </a:rPr>
              <a:t>к</a:t>
            </a:r>
            <a:r>
              <a:rPr lang="ru-RU" sz="1400" dirty="0" smtClean="0">
                <a:latin typeface="Times New Roman"/>
                <a:cs typeface="Times New Roman"/>
              </a:rPr>
              <a:t>о</a:t>
            </a:r>
            <a:r>
              <a:rPr lang="ru-RU" sz="1400" spc="-10" dirty="0" smtClean="0">
                <a:latin typeface="Times New Roman"/>
                <a:cs typeface="Times New Roman"/>
              </a:rPr>
              <a:t>н</a:t>
            </a:r>
            <a:r>
              <a:rPr lang="ru-RU" sz="1400" spc="15" dirty="0" smtClean="0">
                <a:latin typeface="Times New Roman"/>
                <a:cs typeface="Times New Roman"/>
              </a:rPr>
              <a:t>т</a:t>
            </a:r>
            <a:r>
              <a:rPr lang="ru-RU" sz="1400" dirty="0" smtClean="0">
                <a:latin typeface="Times New Roman"/>
                <a:cs typeface="Times New Roman"/>
              </a:rPr>
              <a:t>р</a:t>
            </a:r>
            <a:r>
              <a:rPr lang="ru-RU" sz="1400" spc="-25" dirty="0" smtClean="0">
                <a:latin typeface="Times New Roman"/>
                <a:cs typeface="Times New Roman"/>
              </a:rPr>
              <a:t>о</a:t>
            </a:r>
            <a:r>
              <a:rPr lang="ru-RU" sz="1400" dirty="0" smtClean="0">
                <a:latin typeface="Times New Roman"/>
                <a:cs typeface="Times New Roman"/>
              </a:rPr>
              <a:t>ля</a:t>
            </a:r>
            <a:r>
              <a:rPr lang="ru-RU" sz="1400" spc="-20" dirty="0" smtClean="0">
                <a:latin typeface="Times New Roman"/>
                <a:cs typeface="Times New Roman"/>
              </a:rPr>
              <a:t> </a:t>
            </a:r>
            <a:r>
              <a:rPr lang="ru-RU" sz="1400" dirty="0" smtClean="0">
                <a:latin typeface="Times New Roman"/>
                <a:cs typeface="Times New Roman"/>
              </a:rPr>
              <a:t>в</a:t>
            </a:r>
            <a:r>
              <a:rPr lang="ru-RU" sz="1400" spc="5" dirty="0" smtClean="0">
                <a:latin typeface="Times New Roman"/>
                <a:cs typeface="Times New Roman"/>
              </a:rPr>
              <a:t> </a:t>
            </a:r>
            <a:r>
              <a:rPr lang="ru-RU" sz="1400" spc="-20" dirty="0" smtClean="0">
                <a:latin typeface="Times New Roman"/>
                <a:cs typeface="Times New Roman"/>
              </a:rPr>
              <a:t>о</a:t>
            </a:r>
            <a:r>
              <a:rPr lang="ru-RU" sz="1400" dirty="0" smtClean="0">
                <a:latin typeface="Times New Roman"/>
                <a:cs typeface="Times New Roman"/>
              </a:rPr>
              <a:t>т</a:t>
            </a:r>
            <a:r>
              <a:rPr lang="ru-RU" sz="1400" spc="-10" dirty="0" smtClean="0">
                <a:latin typeface="Times New Roman"/>
                <a:cs typeface="Times New Roman"/>
              </a:rPr>
              <a:t>н</a:t>
            </a:r>
            <a:r>
              <a:rPr lang="ru-RU" sz="1400" dirty="0" smtClean="0">
                <a:latin typeface="Times New Roman"/>
                <a:cs typeface="Times New Roman"/>
              </a:rPr>
              <a:t>о</a:t>
            </a:r>
            <a:r>
              <a:rPr lang="ru-RU" sz="1400" spc="-10" dirty="0" smtClean="0">
                <a:latin typeface="Times New Roman"/>
                <a:cs typeface="Times New Roman"/>
              </a:rPr>
              <a:t>ш</a:t>
            </a:r>
            <a:r>
              <a:rPr lang="ru-RU" sz="1400" dirty="0" smtClean="0">
                <a:latin typeface="Times New Roman"/>
                <a:cs typeface="Times New Roman"/>
              </a:rPr>
              <a:t>е</a:t>
            </a:r>
            <a:r>
              <a:rPr lang="ru-RU" sz="1400" spc="-10" dirty="0" smtClean="0">
                <a:latin typeface="Times New Roman"/>
                <a:cs typeface="Times New Roman"/>
              </a:rPr>
              <a:t>ни</a:t>
            </a:r>
            <a:r>
              <a:rPr lang="ru-RU" sz="1400" dirty="0" smtClean="0">
                <a:latin typeface="Times New Roman"/>
                <a:cs typeface="Times New Roman"/>
              </a:rPr>
              <a:t>и </a:t>
            </a:r>
            <a:r>
              <a:rPr lang="ru-RU" sz="1400" spc="-5" dirty="0" smtClean="0">
                <a:latin typeface="Times New Roman"/>
                <a:cs typeface="Times New Roman"/>
              </a:rPr>
              <a:t>п</a:t>
            </a:r>
            <a:r>
              <a:rPr lang="ru-RU" sz="1400" spc="-30" dirty="0" smtClean="0">
                <a:latin typeface="Times New Roman"/>
                <a:cs typeface="Times New Roman"/>
              </a:rPr>
              <a:t>о</a:t>
            </a:r>
            <a:r>
              <a:rPr lang="ru-RU" sz="1400" dirty="0" smtClean="0">
                <a:latin typeface="Times New Roman"/>
                <a:cs typeface="Times New Roman"/>
              </a:rPr>
              <a:t>д</a:t>
            </a:r>
            <a:r>
              <a:rPr lang="ru-RU" sz="1400" spc="-5" dirty="0" smtClean="0">
                <a:latin typeface="Times New Roman"/>
                <a:cs typeface="Times New Roman"/>
              </a:rPr>
              <a:t>в</a:t>
            </a:r>
            <a:r>
              <a:rPr lang="ru-RU" sz="1400" spc="-25" dirty="0" smtClean="0">
                <a:latin typeface="Times New Roman"/>
                <a:cs typeface="Times New Roman"/>
              </a:rPr>
              <a:t>е</a:t>
            </a:r>
            <a:r>
              <a:rPr lang="ru-RU" sz="1400" dirty="0" smtClean="0">
                <a:latin typeface="Times New Roman"/>
                <a:cs typeface="Times New Roman"/>
              </a:rPr>
              <a:t>д</a:t>
            </a:r>
            <a:r>
              <a:rPr lang="ru-RU" sz="1400" spc="-25" dirty="0" smtClean="0">
                <a:latin typeface="Times New Roman"/>
                <a:cs typeface="Times New Roman"/>
              </a:rPr>
              <a:t>о</a:t>
            </a:r>
            <a:r>
              <a:rPr lang="ru-RU" sz="1400" dirty="0" smtClean="0">
                <a:latin typeface="Times New Roman"/>
                <a:cs typeface="Times New Roman"/>
              </a:rPr>
              <a:t>мс</a:t>
            </a:r>
            <a:r>
              <a:rPr lang="ru-RU" sz="1400" spc="5" dirty="0" smtClean="0">
                <a:latin typeface="Times New Roman"/>
                <a:cs typeface="Times New Roman"/>
              </a:rPr>
              <a:t>т</a:t>
            </a:r>
            <a:r>
              <a:rPr lang="ru-RU" sz="1400" dirty="0" smtClean="0">
                <a:latin typeface="Times New Roman"/>
                <a:cs typeface="Times New Roman"/>
              </a:rPr>
              <a:t>ве</a:t>
            </a:r>
            <a:r>
              <a:rPr lang="ru-RU" sz="1400" spc="-10" dirty="0" smtClean="0">
                <a:latin typeface="Times New Roman"/>
                <a:cs typeface="Times New Roman"/>
              </a:rPr>
              <a:t>н</a:t>
            </a:r>
            <a:r>
              <a:rPr lang="ru-RU" sz="1400" spc="-5" dirty="0" smtClean="0">
                <a:latin typeface="Times New Roman"/>
                <a:cs typeface="Times New Roman"/>
              </a:rPr>
              <a:t>н</a:t>
            </a:r>
            <a:r>
              <a:rPr lang="ru-RU" sz="1400" dirty="0" smtClean="0">
                <a:latin typeface="Times New Roman"/>
                <a:cs typeface="Times New Roman"/>
              </a:rPr>
              <a:t>ых</a:t>
            </a:r>
            <a:r>
              <a:rPr lang="ru-RU" sz="1400" spc="-35" dirty="0" smtClean="0">
                <a:latin typeface="Times New Roman"/>
                <a:cs typeface="Times New Roman"/>
              </a:rPr>
              <a:t> </a:t>
            </a:r>
            <a:r>
              <a:rPr lang="ru-RU" sz="1400" dirty="0" smtClean="0">
                <a:latin typeface="Times New Roman"/>
                <a:cs typeface="Times New Roman"/>
              </a:rPr>
              <a:t>учре</a:t>
            </a:r>
            <a:r>
              <a:rPr lang="ru-RU" sz="1400" spc="-10" dirty="0" smtClean="0">
                <a:latin typeface="Times New Roman"/>
                <a:cs typeface="Times New Roman"/>
              </a:rPr>
              <a:t>ж</a:t>
            </a:r>
            <a:r>
              <a:rPr lang="ru-RU" sz="1400" dirty="0" smtClean="0">
                <a:latin typeface="Times New Roman"/>
                <a:cs typeface="Times New Roman"/>
              </a:rPr>
              <a:t>де</a:t>
            </a:r>
            <a:r>
              <a:rPr lang="ru-RU" sz="1400" spc="-10" dirty="0" smtClean="0">
                <a:latin typeface="Times New Roman"/>
                <a:cs typeface="Times New Roman"/>
              </a:rPr>
              <a:t>н</a:t>
            </a:r>
            <a:r>
              <a:rPr lang="ru-RU" sz="1400" spc="-5" dirty="0" smtClean="0">
                <a:latin typeface="Times New Roman"/>
                <a:cs typeface="Times New Roman"/>
              </a:rPr>
              <a:t>и</a:t>
            </a:r>
            <a:r>
              <a:rPr lang="ru-RU" sz="1400" dirty="0" smtClean="0">
                <a:latin typeface="Times New Roman"/>
                <a:cs typeface="Times New Roman"/>
              </a:rPr>
              <a:t>й</a:t>
            </a:r>
            <a:r>
              <a:rPr lang="ru-RU" sz="1400" spc="-5" dirty="0" smtClean="0">
                <a:latin typeface="Times New Roman"/>
                <a:cs typeface="Times New Roman"/>
              </a:rPr>
              <a:t> </a:t>
            </a:r>
            <a:r>
              <a:rPr lang="ru-RU" sz="1400" dirty="0" smtClean="0">
                <a:latin typeface="Times New Roman"/>
                <a:cs typeface="Times New Roman"/>
              </a:rPr>
              <a:t>и </a:t>
            </a:r>
            <a:r>
              <a:rPr lang="ru-RU" sz="1400" spc="-5" dirty="0" smtClean="0">
                <a:latin typeface="Times New Roman"/>
                <a:cs typeface="Times New Roman"/>
              </a:rPr>
              <a:t>п</a:t>
            </a:r>
            <a:r>
              <a:rPr lang="ru-RU" sz="1400" spc="-20" dirty="0" smtClean="0">
                <a:latin typeface="Times New Roman"/>
                <a:cs typeface="Times New Roman"/>
              </a:rPr>
              <a:t>о</a:t>
            </a:r>
            <a:r>
              <a:rPr lang="ru-RU" sz="1400" dirty="0" smtClean="0">
                <a:latin typeface="Times New Roman"/>
                <a:cs typeface="Times New Roman"/>
              </a:rPr>
              <a:t>луч</a:t>
            </a:r>
            <a:r>
              <a:rPr lang="ru-RU" sz="1400" spc="-30" dirty="0" smtClean="0">
                <a:latin typeface="Times New Roman"/>
                <a:cs typeface="Times New Roman"/>
              </a:rPr>
              <a:t>а</a:t>
            </a:r>
            <a:r>
              <a:rPr lang="ru-RU" sz="1400" spc="5" dirty="0" smtClean="0">
                <a:latin typeface="Times New Roman"/>
                <a:cs typeface="Times New Roman"/>
              </a:rPr>
              <a:t>т</a:t>
            </a:r>
            <a:r>
              <a:rPr lang="ru-RU" sz="1400" dirty="0" smtClean="0">
                <a:latin typeface="Times New Roman"/>
                <a:cs typeface="Times New Roman"/>
              </a:rPr>
              <a:t>е</a:t>
            </a:r>
            <a:r>
              <a:rPr lang="ru-RU" sz="1400" spc="-10" dirty="0" smtClean="0">
                <a:latin typeface="Times New Roman"/>
                <a:cs typeface="Times New Roman"/>
              </a:rPr>
              <a:t>л</a:t>
            </a:r>
            <a:r>
              <a:rPr lang="ru-RU" sz="1400" dirty="0" smtClean="0">
                <a:latin typeface="Times New Roman"/>
                <a:cs typeface="Times New Roman"/>
              </a:rPr>
              <a:t>ей</a:t>
            </a:r>
            <a:r>
              <a:rPr lang="ru-RU" sz="1400" spc="-30" dirty="0" smtClean="0">
                <a:latin typeface="Times New Roman"/>
                <a:cs typeface="Times New Roman"/>
              </a:rPr>
              <a:t> </a:t>
            </a:r>
            <a:r>
              <a:rPr lang="ru-RU" sz="1400" dirty="0" smtClean="0">
                <a:latin typeface="Times New Roman"/>
                <a:cs typeface="Times New Roman"/>
              </a:rPr>
              <a:t>ме</a:t>
            </a:r>
            <a:r>
              <a:rPr lang="ru-RU" sz="1400" spc="-35" dirty="0" smtClean="0">
                <a:latin typeface="Times New Roman"/>
                <a:cs typeface="Times New Roman"/>
              </a:rPr>
              <a:t>ж</a:t>
            </a:r>
            <a:r>
              <a:rPr lang="ru-RU" sz="1400" dirty="0" smtClean="0">
                <a:latin typeface="Times New Roman"/>
                <a:cs typeface="Times New Roman"/>
              </a:rPr>
              <a:t>б</a:t>
            </a:r>
            <a:r>
              <a:rPr lang="ru-RU" sz="1400" spc="-90" dirty="0" smtClean="0">
                <a:latin typeface="Times New Roman"/>
                <a:cs typeface="Times New Roman"/>
              </a:rPr>
              <a:t>ю</a:t>
            </a:r>
            <a:r>
              <a:rPr lang="ru-RU" sz="1400" dirty="0" smtClean="0">
                <a:latin typeface="Times New Roman"/>
                <a:cs typeface="Times New Roman"/>
              </a:rPr>
              <a:t>д</a:t>
            </a:r>
            <a:r>
              <a:rPr lang="ru-RU" sz="1400" spc="-35" dirty="0" smtClean="0">
                <a:latin typeface="Times New Roman"/>
                <a:cs typeface="Times New Roman"/>
              </a:rPr>
              <a:t>ж</a:t>
            </a:r>
            <a:r>
              <a:rPr lang="ru-RU" sz="1400" dirty="0" smtClean="0">
                <a:latin typeface="Times New Roman"/>
                <a:cs typeface="Times New Roman"/>
              </a:rPr>
              <a:t>е</a:t>
            </a:r>
            <a:r>
              <a:rPr lang="ru-RU" sz="1400" spc="5" dirty="0" smtClean="0">
                <a:latin typeface="Times New Roman"/>
                <a:cs typeface="Times New Roman"/>
              </a:rPr>
              <a:t>т</a:t>
            </a:r>
            <a:r>
              <a:rPr lang="ru-RU" sz="1400" spc="-5" dirty="0" smtClean="0">
                <a:latin typeface="Times New Roman"/>
                <a:cs typeface="Times New Roman"/>
              </a:rPr>
              <a:t>н</a:t>
            </a:r>
            <a:r>
              <a:rPr lang="ru-RU" sz="1400" dirty="0" smtClean="0">
                <a:latin typeface="Times New Roman"/>
                <a:cs typeface="Times New Roman"/>
              </a:rPr>
              <a:t>ых </a:t>
            </a:r>
            <a:r>
              <a:rPr lang="ru-RU" sz="1400" spc="15" dirty="0" smtClean="0">
                <a:latin typeface="Times New Roman"/>
                <a:cs typeface="Times New Roman"/>
              </a:rPr>
              <a:t>т</a:t>
            </a:r>
            <a:r>
              <a:rPr lang="ru-RU" sz="1400" dirty="0" smtClean="0">
                <a:latin typeface="Times New Roman"/>
                <a:cs typeface="Times New Roman"/>
              </a:rPr>
              <a:t>ра</a:t>
            </a:r>
            <a:r>
              <a:rPr lang="ru-RU" sz="1400" spc="-5" dirty="0" smtClean="0">
                <a:latin typeface="Times New Roman"/>
                <a:cs typeface="Times New Roman"/>
              </a:rPr>
              <a:t>н</a:t>
            </a:r>
            <a:r>
              <a:rPr lang="ru-RU" sz="1400" spc="-25" dirty="0" smtClean="0">
                <a:latin typeface="Times New Roman"/>
                <a:cs typeface="Times New Roman"/>
              </a:rPr>
              <a:t>с</a:t>
            </a:r>
            <a:r>
              <a:rPr lang="ru-RU" sz="1400" spc="-10" dirty="0" smtClean="0">
                <a:latin typeface="Times New Roman"/>
                <a:cs typeface="Times New Roman"/>
              </a:rPr>
              <a:t>ф</a:t>
            </a:r>
            <a:r>
              <a:rPr lang="ru-RU" sz="1400" dirty="0" smtClean="0">
                <a:latin typeface="Times New Roman"/>
                <a:cs typeface="Times New Roman"/>
              </a:rPr>
              <a:t>е</a:t>
            </a:r>
            <a:r>
              <a:rPr lang="ru-RU" sz="1400" spc="-25" dirty="0" smtClean="0">
                <a:latin typeface="Times New Roman"/>
                <a:cs typeface="Times New Roman"/>
              </a:rPr>
              <a:t>р</a:t>
            </a:r>
            <a:r>
              <a:rPr lang="ru-RU" sz="1400" spc="-20" dirty="0" smtClean="0">
                <a:latin typeface="Times New Roman"/>
                <a:cs typeface="Times New Roman"/>
              </a:rPr>
              <a:t>т</a:t>
            </a:r>
            <a:r>
              <a:rPr lang="ru-RU" sz="1400" spc="-30" dirty="0" smtClean="0">
                <a:latin typeface="Times New Roman"/>
                <a:cs typeface="Times New Roman"/>
              </a:rPr>
              <a:t>о</a:t>
            </a:r>
            <a:r>
              <a:rPr lang="ru-RU" sz="1400" dirty="0" smtClean="0">
                <a:latin typeface="Times New Roman"/>
                <a:cs typeface="Times New Roman"/>
              </a:rPr>
              <a:t>в</a:t>
            </a:r>
            <a:endParaRPr lang="ru-RU" sz="1400" dirty="0">
              <a:latin typeface="Times New Roman"/>
              <a:cs typeface="Times New Roman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11560" y="5919337"/>
            <a:ext cx="3816424" cy="833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algn="ctr">
              <a:lnSpc>
                <a:spcPct val="86200"/>
              </a:lnSpc>
            </a:pPr>
            <a:r>
              <a:rPr lang="ru-RU" sz="1400" spc="-25" dirty="0">
                <a:latin typeface="Times New Roman"/>
                <a:cs typeface="Times New Roman"/>
              </a:rPr>
              <a:t>м</a:t>
            </a:r>
            <a:r>
              <a:rPr lang="ru-RU" sz="1400" dirty="0">
                <a:latin typeface="Times New Roman"/>
                <a:cs typeface="Times New Roman"/>
              </a:rPr>
              <a:t>о</a:t>
            </a:r>
            <a:r>
              <a:rPr lang="ru-RU" sz="1400" spc="-10" dirty="0">
                <a:latin typeface="Times New Roman"/>
                <a:cs typeface="Times New Roman"/>
              </a:rPr>
              <a:t>ни</a:t>
            </a:r>
            <a:r>
              <a:rPr lang="ru-RU" sz="1400" spc="-20" dirty="0">
                <a:latin typeface="Times New Roman"/>
                <a:cs typeface="Times New Roman"/>
              </a:rPr>
              <a:t>т</a:t>
            </a:r>
            <a:r>
              <a:rPr lang="ru-RU" sz="1400" dirty="0">
                <a:latin typeface="Times New Roman"/>
                <a:cs typeface="Times New Roman"/>
              </a:rPr>
              <a:t>ор</a:t>
            </a:r>
            <a:r>
              <a:rPr lang="ru-RU" sz="1400" spc="-10" dirty="0">
                <a:latin typeface="Times New Roman"/>
                <a:cs typeface="Times New Roman"/>
              </a:rPr>
              <a:t>ин</a:t>
            </a:r>
            <a:r>
              <a:rPr lang="ru-RU" sz="1400" dirty="0">
                <a:latin typeface="Times New Roman"/>
                <a:cs typeface="Times New Roman"/>
              </a:rPr>
              <a:t>г</a:t>
            </a:r>
            <a:r>
              <a:rPr lang="ru-RU" sz="1400" spc="-20" dirty="0">
                <a:latin typeface="Times New Roman"/>
                <a:cs typeface="Times New Roman"/>
              </a:rPr>
              <a:t> </a:t>
            </a:r>
            <a:r>
              <a:rPr lang="ru-RU" sz="1400" dirty="0">
                <a:latin typeface="Times New Roman"/>
                <a:cs typeface="Times New Roman"/>
              </a:rPr>
              <a:t>ра</a:t>
            </a:r>
            <a:r>
              <a:rPr lang="ru-RU" sz="1400" spc="-25" dirty="0">
                <a:latin typeface="Times New Roman"/>
                <a:cs typeface="Times New Roman"/>
              </a:rPr>
              <a:t>с</a:t>
            </a:r>
            <a:r>
              <a:rPr lang="ru-RU" sz="1400" spc="-45" dirty="0">
                <a:latin typeface="Times New Roman"/>
                <a:cs typeface="Times New Roman"/>
              </a:rPr>
              <a:t>х</a:t>
            </a:r>
            <a:r>
              <a:rPr lang="ru-RU" sz="1400" spc="-35" dirty="0">
                <a:latin typeface="Times New Roman"/>
                <a:cs typeface="Times New Roman"/>
              </a:rPr>
              <a:t>о</a:t>
            </a:r>
            <a:r>
              <a:rPr lang="ru-RU" sz="1400" dirty="0">
                <a:latin typeface="Times New Roman"/>
                <a:cs typeface="Times New Roman"/>
              </a:rPr>
              <a:t>д</a:t>
            </a:r>
            <a:r>
              <a:rPr lang="ru-RU" sz="1400" spc="-10" dirty="0">
                <a:latin typeface="Times New Roman"/>
                <a:cs typeface="Times New Roman"/>
              </a:rPr>
              <a:t>ны</a:t>
            </a:r>
            <a:r>
              <a:rPr lang="ru-RU" sz="1400" dirty="0">
                <a:latin typeface="Times New Roman"/>
                <a:cs typeface="Times New Roman"/>
              </a:rPr>
              <a:t>х</a:t>
            </a:r>
            <a:r>
              <a:rPr lang="ru-RU" sz="1400" spc="-35" dirty="0">
                <a:latin typeface="Times New Roman"/>
                <a:cs typeface="Times New Roman"/>
              </a:rPr>
              <a:t> </a:t>
            </a:r>
            <a:r>
              <a:rPr lang="ru-RU" sz="1400" dirty="0">
                <a:latin typeface="Times New Roman"/>
                <a:cs typeface="Times New Roman"/>
              </a:rPr>
              <a:t>о</a:t>
            </a:r>
            <a:r>
              <a:rPr lang="ru-RU" sz="1400" spc="-35" dirty="0">
                <a:latin typeface="Times New Roman"/>
                <a:cs typeface="Times New Roman"/>
              </a:rPr>
              <a:t>б</a:t>
            </a:r>
            <a:r>
              <a:rPr lang="ru-RU" sz="1400" spc="-5" dirty="0">
                <a:latin typeface="Times New Roman"/>
                <a:cs typeface="Times New Roman"/>
              </a:rPr>
              <a:t>я</a:t>
            </a:r>
            <a:r>
              <a:rPr lang="ru-RU" sz="1400" dirty="0">
                <a:latin typeface="Times New Roman"/>
                <a:cs typeface="Times New Roman"/>
              </a:rPr>
              <a:t>з</a:t>
            </a:r>
            <a:r>
              <a:rPr lang="ru-RU" sz="1400" spc="-35" dirty="0">
                <a:latin typeface="Times New Roman"/>
                <a:cs typeface="Times New Roman"/>
              </a:rPr>
              <a:t>а</a:t>
            </a:r>
            <a:r>
              <a:rPr lang="ru-RU" sz="1400" dirty="0">
                <a:latin typeface="Times New Roman"/>
                <a:cs typeface="Times New Roman"/>
              </a:rPr>
              <a:t>тель</a:t>
            </a:r>
            <a:r>
              <a:rPr lang="ru-RU" sz="1400" spc="-10" dirty="0">
                <a:latin typeface="Times New Roman"/>
                <a:cs typeface="Times New Roman"/>
              </a:rPr>
              <a:t>с</a:t>
            </a:r>
            <a:r>
              <a:rPr lang="ru-RU" sz="1400" dirty="0">
                <a:latin typeface="Times New Roman"/>
                <a:cs typeface="Times New Roman"/>
              </a:rPr>
              <a:t>тв</a:t>
            </a:r>
            <a:r>
              <a:rPr lang="ru-RU" sz="1400" spc="-45" dirty="0">
                <a:latin typeface="Times New Roman"/>
                <a:cs typeface="Times New Roman"/>
              </a:rPr>
              <a:t> </a:t>
            </a:r>
            <a:r>
              <a:rPr lang="ru-RU" sz="1400" dirty="0">
                <a:latin typeface="Times New Roman"/>
                <a:cs typeface="Times New Roman"/>
              </a:rPr>
              <a:t>и </a:t>
            </a:r>
            <a:r>
              <a:rPr lang="ru-RU" sz="1400" spc="-5" dirty="0">
                <a:latin typeface="Times New Roman"/>
                <a:cs typeface="Times New Roman"/>
              </a:rPr>
              <a:t>н</a:t>
            </a:r>
            <a:r>
              <a:rPr lang="ru-RU" sz="1400" spc="-25" dirty="0">
                <a:latin typeface="Times New Roman"/>
                <a:cs typeface="Times New Roman"/>
              </a:rPr>
              <a:t>е</a:t>
            </a:r>
            <a:r>
              <a:rPr lang="ru-RU" sz="1400" dirty="0">
                <a:latin typeface="Times New Roman"/>
                <a:cs typeface="Times New Roman"/>
              </a:rPr>
              <a:t>допу</a:t>
            </a:r>
            <a:r>
              <a:rPr lang="ru-RU" sz="1400" spc="-10" dirty="0">
                <a:latin typeface="Times New Roman"/>
                <a:cs typeface="Times New Roman"/>
              </a:rPr>
              <a:t>щ</a:t>
            </a:r>
            <a:r>
              <a:rPr lang="ru-RU" sz="1400" dirty="0">
                <a:latin typeface="Times New Roman"/>
                <a:cs typeface="Times New Roman"/>
              </a:rPr>
              <a:t>ен</a:t>
            </a:r>
            <a:r>
              <a:rPr lang="ru-RU" sz="1400" spc="-10" dirty="0">
                <a:latin typeface="Times New Roman"/>
                <a:cs typeface="Times New Roman"/>
              </a:rPr>
              <a:t>и</a:t>
            </a:r>
            <a:r>
              <a:rPr lang="ru-RU" sz="1400" dirty="0">
                <a:latin typeface="Times New Roman"/>
                <a:cs typeface="Times New Roman"/>
              </a:rPr>
              <a:t>я</a:t>
            </a:r>
            <a:r>
              <a:rPr lang="ru-RU" sz="1400" spc="-10" dirty="0">
                <a:latin typeface="Times New Roman"/>
                <a:cs typeface="Times New Roman"/>
              </a:rPr>
              <a:t> </a:t>
            </a:r>
            <a:r>
              <a:rPr lang="ru-RU" sz="1400" spc="-5" dirty="0">
                <a:latin typeface="Times New Roman"/>
                <a:cs typeface="Times New Roman"/>
              </a:rPr>
              <a:t>п</a:t>
            </a:r>
            <a:r>
              <a:rPr lang="ru-RU" sz="1400" dirty="0">
                <a:latin typeface="Times New Roman"/>
                <a:cs typeface="Times New Roman"/>
              </a:rPr>
              <a:t>р</a:t>
            </a:r>
            <a:r>
              <a:rPr lang="ru-RU" sz="1400" spc="-10" dirty="0">
                <a:latin typeface="Times New Roman"/>
                <a:cs typeface="Times New Roman"/>
              </a:rPr>
              <a:t>и</a:t>
            </a:r>
            <a:r>
              <a:rPr lang="ru-RU" sz="1400" spc="-5" dirty="0">
                <a:latin typeface="Times New Roman"/>
                <a:cs typeface="Times New Roman"/>
              </a:rPr>
              <a:t>н</a:t>
            </a:r>
            <a:r>
              <a:rPr lang="ru-RU" sz="1400" dirty="0">
                <a:latin typeface="Times New Roman"/>
                <a:cs typeface="Times New Roman"/>
              </a:rPr>
              <a:t>ятия ра</a:t>
            </a:r>
            <a:r>
              <a:rPr lang="ru-RU" sz="1400" spc="-25" dirty="0">
                <a:latin typeface="Times New Roman"/>
                <a:cs typeface="Times New Roman"/>
              </a:rPr>
              <a:t>с</a:t>
            </a:r>
            <a:r>
              <a:rPr lang="ru-RU" sz="1400" spc="-45" dirty="0">
                <a:latin typeface="Times New Roman"/>
                <a:cs typeface="Times New Roman"/>
              </a:rPr>
              <a:t>х</a:t>
            </a:r>
            <a:r>
              <a:rPr lang="ru-RU" sz="1400" spc="-30" dirty="0">
                <a:latin typeface="Times New Roman"/>
                <a:cs typeface="Times New Roman"/>
              </a:rPr>
              <a:t>о</a:t>
            </a:r>
            <a:r>
              <a:rPr lang="ru-RU" sz="1400" dirty="0">
                <a:latin typeface="Times New Roman"/>
                <a:cs typeface="Times New Roman"/>
              </a:rPr>
              <a:t>д</a:t>
            </a:r>
            <a:r>
              <a:rPr lang="ru-RU" sz="1400" spc="-10" dirty="0">
                <a:latin typeface="Times New Roman"/>
                <a:cs typeface="Times New Roman"/>
              </a:rPr>
              <a:t>н</a:t>
            </a:r>
            <a:r>
              <a:rPr lang="ru-RU" sz="1400" spc="-5" dirty="0">
                <a:latin typeface="Times New Roman"/>
                <a:cs typeface="Times New Roman"/>
              </a:rPr>
              <a:t>ы</a:t>
            </a:r>
            <a:r>
              <a:rPr lang="ru-RU" sz="1400" dirty="0">
                <a:latin typeface="Times New Roman"/>
                <a:cs typeface="Times New Roman"/>
              </a:rPr>
              <a:t>х о</a:t>
            </a:r>
            <a:r>
              <a:rPr lang="ru-RU" sz="1400" spc="-30" dirty="0">
                <a:latin typeface="Times New Roman"/>
                <a:cs typeface="Times New Roman"/>
              </a:rPr>
              <a:t>б</a:t>
            </a:r>
            <a:r>
              <a:rPr lang="ru-RU" sz="1400" dirty="0">
                <a:latin typeface="Times New Roman"/>
                <a:cs typeface="Times New Roman"/>
              </a:rPr>
              <a:t>яз</a:t>
            </a:r>
            <a:r>
              <a:rPr lang="ru-RU" sz="1400" spc="-35" dirty="0">
                <a:latin typeface="Times New Roman"/>
                <a:cs typeface="Times New Roman"/>
              </a:rPr>
              <a:t>а</a:t>
            </a:r>
            <a:r>
              <a:rPr lang="ru-RU" sz="1400" spc="5" dirty="0">
                <a:latin typeface="Times New Roman"/>
                <a:cs typeface="Times New Roman"/>
              </a:rPr>
              <a:t>т</a:t>
            </a:r>
            <a:r>
              <a:rPr lang="ru-RU" sz="1400" dirty="0">
                <a:latin typeface="Times New Roman"/>
                <a:cs typeface="Times New Roman"/>
              </a:rPr>
              <a:t>ел</a:t>
            </a:r>
            <a:r>
              <a:rPr lang="ru-RU" sz="1400" spc="-15" dirty="0">
                <a:latin typeface="Times New Roman"/>
                <a:cs typeface="Times New Roman"/>
              </a:rPr>
              <a:t>ь</a:t>
            </a:r>
            <a:r>
              <a:rPr lang="ru-RU" sz="1400" dirty="0">
                <a:latin typeface="Times New Roman"/>
                <a:cs typeface="Times New Roman"/>
              </a:rPr>
              <a:t>с</a:t>
            </a:r>
            <a:r>
              <a:rPr lang="ru-RU" sz="1400" spc="-5" dirty="0">
                <a:latin typeface="Times New Roman"/>
                <a:cs typeface="Times New Roman"/>
              </a:rPr>
              <a:t>т</a:t>
            </a:r>
            <a:r>
              <a:rPr lang="ru-RU" sz="1400" dirty="0">
                <a:latin typeface="Times New Roman"/>
                <a:cs typeface="Times New Roman"/>
              </a:rPr>
              <a:t>в,</a:t>
            </a:r>
            <a:r>
              <a:rPr lang="ru-RU" sz="1400" spc="-35" dirty="0">
                <a:latin typeface="Times New Roman"/>
                <a:cs typeface="Times New Roman"/>
              </a:rPr>
              <a:t> </a:t>
            </a:r>
            <a:r>
              <a:rPr lang="ru-RU" sz="1400" spc="-30" dirty="0">
                <a:latin typeface="Times New Roman"/>
                <a:cs typeface="Times New Roman"/>
              </a:rPr>
              <a:t>к</a:t>
            </a:r>
            <a:r>
              <a:rPr lang="ru-RU" sz="1400" spc="-20" dirty="0">
                <a:latin typeface="Times New Roman"/>
                <a:cs typeface="Times New Roman"/>
              </a:rPr>
              <a:t>от</a:t>
            </a:r>
            <a:r>
              <a:rPr lang="ru-RU" sz="1400" dirty="0">
                <a:latin typeface="Times New Roman"/>
                <a:cs typeface="Times New Roman"/>
              </a:rPr>
              <a:t>ор</a:t>
            </a:r>
            <a:r>
              <a:rPr lang="ru-RU" sz="1400" spc="-10" dirty="0">
                <a:latin typeface="Times New Roman"/>
                <a:cs typeface="Times New Roman"/>
              </a:rPr>
              <a:t>ы</a:t>
            </a:r>
            <a:r>
              <a:rPr lang="ru-RU" sz="1400" dirty="0">
                <a:latin typeface="Times New Roman"/>
                <a:cs typeface="Times New Roman"/>
              </a:rPr>
              <a:t>е</a:t>
            </a:r>
            <a:r>
              <a:rPr lang="ru-RU" sz="1400" spc="-15" dirty="0">
                <a:latin typeface="Times New Roman"/>
                <a:cs typeface="Times New Roman"/>
              </a:rPr>
              <a:t> </a:t>
            </a:r>
            <a:r>
              <a:rPr lang="ru-RU" sz="1400" spc="-5" dirty="0">
                <a:latin typeface="Times New Roman"/>
                <a:cs typeface="Times New Roman"/>
              </a:rPr>
              <a:t>н</a:t>
            </a:r>
            <a:r>
              <a:rPr lang="ru-RU" sz="1400" dirty="0">
                <a:latin typeface="Times New Roman"/>
                <a:cs typeface="Times New Roman"/>
              </a:rPr>
              <a:t>е о</a:t>
            </a:r>
            <a:r>
              <a:rPr lang="ru-RU" sz="1400" spc="-15" dirty="0">
                <a:latin typeface="Times New Roman"/>
                <a:cs typeface="Times New Roman"/>
              </a:rPr>
              <a:t>б</a:t>
            </a:r>
            <a:r>
              <a:rPr lang="ru-RU" sz="1400" spc="10" dirty="0">
                <a:latin typeface="Times New Roman"/>
                <a:cs typeface="Times New Roman"/>
              </a:rPr>
              <a:t>е</a:t>
            </a:r>
            <a:r>
              <a:rPr lang="ru-RU" sz="1400" dirty="0">
                <a:latin typeface="Times New Roman"/>
                <a:cs typeface="Times New Roman"/>
              </a:rPr>
              <a:t>сп</a:t>
            </a:r>
            <a:r>
              <a:rPr lang="ru-RU" sz="1400" spc="-40" dirty="0">
                <a:latin typeface="Times New Roman"/>
                <a:cs typeface="Times New Roman"/>
              </a:rPr>
              <a:t>е</a:t>
            </a:r>
            <a:r>
              <a:rPr lang="ru-RU" sz="1400" dirty="0">
                <a:latin typeface="Times New Roman"/>
                <a:cs typeface="Times New Roman"/>
              </a:rPr>
              <a:t>чены </a:t>
            </a:r>
            <a:r>
              <a:rPr lang="ru-RU" sz="1400" spc="-5" dirty="0">
                <a:latin typeface="Times New Roman"/>
                <a:cs typeface="Times New Roman"/>
              </a:rPr>
              <a:t>и</a:t>
            </a:r>
            <a:r>
              <a:rPr lang="ru-RU" sz="1400" dirty="0">
                <a:latin typeface="Times New Roman"/>
                <a:cs typeface="Times New Roman"/>
              </a:rPr>
              <a:t>с</a:t>
            </a:r>
            <a:r>
              <a:rPr lang="ru-RU" sz="1400" spc="-20" dirty="0">
                <a:latin typeface="Times New Roman"/>
                <a:cs typeface="Times New Roman"/>
              </a:rPr>
              <a:t>т</a:t>
            </a:r>
            <a:r>
              <a:rPr lang="ru-RU" sz="1400" spc="-30" dirty="0">
                <a:latin typeface="Times New Roman"/>
                <a:cs typeface="Times New Roman"/>
              </a:rPr>
              <a:t>о</a:t>
            </a:r>
            <a:r>
              <a:rPr lang="ru-RU" sz="1400" dirty="0">
                <a:latin typeface="Times New Roman"/>
                <a:cs typeface="Times New Roman"/>
              </a:rPr>
              <a:t>ч</a:t>
            </a:r>
            <a:r>
              <a:rPr lang="ru-RU" sz="1400" spc="-5" dirty="0">
                <a:latin typeface="Times New Roman"/>
                <a:cs typeface="Times New Roman"/>
              </a:rPr>
              <a:t>ни</a:t>
            </a:r>
            <a:r>
              <a:rPr lang="ru-RU" sz="1400" spc="-30" dirty="0">
                <a:latin typeface="Times New Roman"/>
                <a:cs typeface="Times New Roman"/>
              </a:rPr>
              <a:t>к</a:t>
            </a:r>
            <a:r>
              <a:rPr lang="ru-RU" sz="1400" dirty="0">
                <a:latin typeface="Times New Roman"/>
                <a:cs typeface="Times New Roman"/>
              </a:rPr>
              <a:t>ами</a:t>
            </a:r>
            <a:r>
              <a:rPr lang="ru-RU" sz="1400" spc="-15" dirty="0">
                <a:latin typeface="Times New Roman"/>
                <a:cs typeface="Times New Roman"/>
              </a:rPr>
              <a:t> ф</a:t>
            </a:r>
            <a:r>
              <a:rPr lang="ru-RU" sz="1400" spc="-5" dirty="0">
                <a:latin typeface="Times New Roman"/>
                <a:cs typeface="Times New Roman"/>
              </a:rPr>
              <a:t>ин</a:t>
            </a:r>
            <a:r>
              <a:rPr lang="ru-RU" sz="1400" dirty="0">
                <a:latin typeface="Times New Roman"/>
                <a:cs typeface="Times New Roman"/>
              </a:rPr>
              <a:t>а</a:t>
            </a:r>
            <a:r>
              <a:rPr lang="ru-RU" sz="1400" spc="-5" dirty="0">
                <a:latin typeface="Times New Roman"/>
                <a:cs typeface="Times New Roman"/>
              </a:rPr>
              <a:t>н</a:t>
            </a:r>
            <a:r>
              <a:rPr lang="ru-RU" sz="1400" dirty="0">
                <a:latin typeface="Times New Roman"/>
                <a:cs typeface="Times New Roman"/>
              </a:rPr>
              <a:t>си</a:t>
            </a:r>
            <a:r>
              <a:rPr lang="ru-RU" sz="1400" spc="-5" dirty="0">
                <a:latin typeface="Times New Roman"/>
                <a:cs typeface="Times New Roman"/>
              </a:rPr>
              <a:t>р</a:t>
            </a:r>
            <a:r>
              <a:rPr lang="ru-RU" sz="1400" spc="-30" dirty="0">
                <a:latin typeface="Times New Roman"/>
                <a:cs typeface="Times New Roman"/>
              </a:rPr>
              <a:t>о</a:t>
            </a:r>
            <a:r>
              <a:rPr lang="ru-RU" sz="1400" dirty="0">
                <a:latin typeface="Times New Roman"/>
                <a:cs typeface="Times New Roman"/>
              </a:rPr>
              <a:t>ван</a:t>
            </a:r>
            <a:r>
              <a:rPr lang="ru-RU" sz="1400" spc="-10" dirty="0">
                <a:latin typeface="Times New Roman"/>
                <a:cs typeface="Times New Roman"/>
              </a:rPr>
              <a:t>и</a:t>
            </a:r>
            <a:r>
              <a:rPr lang="ru-RU" sz="1400" dirty="0">
                <a:latin typeface="Times New Roman"/>
                <a:cs typeface="Times New Roman"/>
              </a:rPr>
              <a:t>я;</a:t>
            </a:r>
          </a:p>
        </p:txBody>
      </p:sp>
      <p:sp>
        <p:nvSpPr>
          <p:cNvPr id="23" name="object 44"/>
          <p:cNvSpPr/>
          <p:nvPr/>
        </p:nvSpPr>
        <p:spPr>
          <a:xfrm>
            <a:off x="20355" y="2791979"/>
            <a:ext cx="970788" cy="9723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46"/>
          <p:cNvSpPr/>
          <p:nvPr/>
        </p:nvSpPr>
        <p:spPr>
          <a:xfrm>
            <a:off x="55520" y="3818161"/>
            <a:ext cx="972312" cy="97078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49"/>
          <p:cNvSpPr/>
          <p:nvPr/>
        </p:nvSpPr>
        <p:spPr>
          <a:xfrm>
            <a:off x="20355" y="4845088"/>
            <a:ext cx="972312" cy="97231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5823740"/>
            <a:ext cx="975445" cy="969348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5517821" y="1719899"/>
            <a:ext cx="3294014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конкурентных способов осуществления закупок товаров, работ и услуг для обеспечения муниципальных нужд, образующих экономию бюджетных средств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868145" y="2950380"/>
            <a:ext cx="29339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публичности информации о субсидиях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580112" y="3807213"/>
            <a:ext cx="32220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межбюджетных трансфертов местным бюджетам с проведением мониторинга соблюдения условий соглашений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370567" y="4790333"/>
            <a:ext cx="34671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мероприятий, способствующих сохранению безопасного уровня муниципального долга и расходов на его обслуживание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675069" y="5900587"/>
            <a:ext cx="25922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высокого уровня открытости бюджетных данных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76212" y="1791644"/>
            <a:ext cx="963251" cy="963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61540" y="2807684"/>
            <a:ext cx="963251" cy="963251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469439" y="3759667"/>
            <a:ext cx="963251" cy="963251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478675" y="4748438"/>
            <a:ext cx="963251" cy="963251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448780" y="5797686"/>
            <a:ext cx="963251" cy="957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55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0" y="0"/>
            <a:ext cx="9144000" cy="685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</p:pic>
      <p:sp>
        <p:nvSpPr>
          <p:cNvPr id="6" name="Овал 5"/>
          <p:cNvSpPr/>
          <p:nvPr/>
        </p:nvSpPr>
        <p:spPr>
          <a:xfrm>
            <a:off x="323528" y="116632"/>
            <a:ext cx="8640960" cy="2016224"/>
          </a:xfrm>
          <a:prstGeom prst="ellipse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6" name="Таблица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328202"/>
              </p:ext>
            </p:extLst>
          </p:nvPr>
        </p:nvGraphicFramePr>
        <p:xfrm>
          <a:off x="486948" y="1772816"/>
          <a:ext cx="8232544" cy="487537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2058136"/>
                <a:gridCol w="2058136"/>
                <a:gridCol w="2058136"/>
                <a:gridCol w="2058136"/>
              </a:tblGrid>
              <a:tr h="91277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r>
                        <a:rPr lang="ru-RU" sz="18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показателя</a:t>
                      </a:r>
                    </a:p>
                  </a:txBody>
                  <a:tcPr marL="91429" marR="91429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год, тыс.руб.</a:t>
                      </a:r>
                    </a:p>
                  </a:txBody>
                  <a:tcPr marL="91429" marR="91429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  <a:r>
                        <a:rPr lang="ru-RU" sz="1800" dirty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тыс.руб.</a:t>
                      </a:r>
                    </a:p>
                  </a:txBody>
                  <a:tcPr marL="91429" marR="91429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800" dirty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год, тыс.руб.</a:t>
                      </a:r>
                    </a:p>
                  </a:txBody>
                  <a:tcPr marL="91429" marR="91429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181">
                <a:tc>
                  <a:txBody>
                    <a:bodyPr/>
                    <a:lstStyle/>
                    <a:p>
                      <a:pPr algn="ctr"/>
                      <a:r>
                        <a:rPr lang="ru-RU" sz="1800" b="1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</a:p>
                  </a:txBody>
                  <a:tcPr marL="91429" marR="91429" marT="45722" marB="45722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4 800,00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2" marB="45722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2 665,00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2" marB="45722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2 642,00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2" marB="45722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0181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800" b="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том числе:</a:t>
                      </a:r>
                      <a:endParaRPr lang="ru-RU" sz="1800" b="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38945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и неналоговые</a:t>
                      </a:r>
                    </a:p>
                  </a:txBody>
                  <a:tcPr marL="91429" marR="91429" marT="45722" marB="45722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2 124,00</a:t>
                      </a:r>
                      <a:endParaRPr lang="ru-RU" sz="1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2" marB="45722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2 136,90</a:t>
                      </a:r>
                    </a:p>
                    <a:p>
                      <a:pPr algn="ctr"/>
                      <a:endParaRPr lang="ru-RU" sz="1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2" marB="45722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2 142,70</a:t>
                      </a:r>
                    </a:p>
                    <a:p>
                      <a:pPr algn="ctr"/>
                      <a:endParaRPr lang="ru-RU" sz="1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2" marB="45722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59103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поступления</a:t>
                      </a:r>
                    </a:p>
                  </a:txBody>
                  <a:tcPr marL="91429" marR="91429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2 676,00</a:t>
                      </a:r>
                      <a:endParaRPr lang="ru-RU" sz="1800" b="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528,10</a:t>
                      </a:r>
                      <a:endParaRPr lang="ru-RU" sz="1800" b="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499,30</a:t>
                      </a:r>
                    </a:p>
                    <a:p>
                      <a:pPr algn="ctr"/>
                      <a:endParaRPr lang="ru-RU" sz="1800" b="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181">
                <a:tc>
                  <a:txBody>
                    <a:bodyPr/>
                    <a:lstStyle/>
                    <a:p>
                      <a:pPr algn="ctr"/>
                      <a:r>
                        <a:rPr lang="ru-RU" sz="1800" b="1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</a:p>
                  </a:txBody>
                  <a:tcPr marL="91429" marR="91429" marT="45722" marB="45722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4 800,00</a:t>
                      </a:r>
                    </a:p>
                  </a:txBody>
                  <a:tcPr marL="91429" marR="91429" marT="45722" marB="45722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2 665,00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2" marB="45722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2 642,00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2" marB="45722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389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ДЕФИЦИТ/ПРОФИЦИТ</a:t>
                      </a:r>
                    </a:p>
                  </a:txBody>
                  <a:tcPr marL="91429" marR="91429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912778">
                <a:tc>
                  <a:txBody>
                    <a:bodyPr/>
                    <a:lstStyle/>
                    <a:p>
                      <a:pPr algn="ctr"/>
                      <a:r>
                        <a:rPr lang="ru-RU" sz="1800" b="1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 ДОЛГ</a:t>
                      </a:r>
                    </a:p>
                  </a:txBody>
                  <a:tcPr marL="91429" marR="91429" marT="45722" marB="45722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2" marB="45722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2" marB="45722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9" marR="91429" marT="45722" marB="45722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486949" y="260648"/>
            <a:ext cx="83335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проекта Бюджета МО «</a:t>
            </a:r>
            <a:r>
              <a:rPr lang="ru-RU" sz="2400" b="1" dirty="0" err="1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Пенский</a:t>
            </a:r>
            <a:r>
              <a:rPr lang="ru-RU" sz="24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сельсовет» Беловского района Курской области на 2023 год и на плановый период 2024-2025 годов.</a:t>
            </a:r>
            <a:endParaRPr lang="ru-RU" sz="2400" b="1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70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5536" y="44624"/>
            <a:ext cx="8568952" cy="1222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налоговых и неналоговых доходов</a:t>
            </a:r>
          </a:p>
          <a:p>
            <a:pPr algn="ctr"/>
            <a:r>
              <a:rPr lang="ru-RU" sz="2400" b="1" i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бюджета МО «</a:t>
            </a:r>
            <a:r>
              <a:rPr lang="ru-RU" sz="2400" b="1" i="1" dirty="0" err="1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Пенский</a:t>
            </a:r>
            <a:r>
              <a:rPr lang="ru-RU" sz="2400" b="1" i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сельсовет» </a:t>
            </a:r>
          </a:p>
          <a:p>
            <a:pPr algn="ctr"/>
            <a:r>
              <a:rPr lang="ru-RU" sz="2400" b="1" i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Беловского района Курской области на 2023 год</a:t>
            </a:r>
            <a:endParaRPr lang="ru-RU" sz="2400" b="1" i="1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Диаграмма 29"/>
          <p:cNvGraphicFramePr/>
          <p:nvPr>
            <p:extLst>
              <p:ext uri="{D42A27DB-BD31-4B8C-83A1-F6EECF244321}">
                <p14:modId xmlns:p14="http://schemas.microsoft.com/office/powerpoint/2010/main" val="3174820064"/>
              </p:ext>
            </p:extLst>
          </p:nvPr>
        </p:nvGraphicFramePr>
        <p:xfrm>
          <a:off x="251520" y="1412776"/>
          <a:ext cx="8712968" cy="5445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7310946" y="1082353"/>
            <a:ext cx="1336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5295" y="4725144"/>
            <a:ext cx="2451301" cy="164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32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31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404664"/>
            <a:ext cx="8640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Объём безвозмездных поступлений в бюджет МО «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Пенский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сельсовет» Беловского района Курской области на 2023 год и на плановый период 2024-2025 годы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212510021"/>
              </p:ext>
            </p:extLst>
          </p:nvPr>
        </p:nvGraphicFramePr>
        <p:xfrm>
          <a:off x="323528" y="1700808"/>
          <a:ext cx="8064896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7092280" y="1332472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рублей</a:t>
            </a:r>
            <a:endParaRPr lang="ru-RU" sz="16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0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6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3528" y="260648"/>
            <a:ext cx="85689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36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Н</a:t>
            </a:r>
            <a:r>
              <a:rPr lang="ru-RU" sz="3600" b="1" spc="25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а</a:t>
            </a:r>
            <a:r>
              <a:rPr lang="ru-RU" sz="36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лог на д</a:t>
            </a:r>
            <a:r>
              <a:rPr lang="ru-RU" sz="3600" b="1" spc="-75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lang="ru-RU" sz="3600" b="1" spc="-135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х</a:t>
            </a:r>
            <a:r>
              <a:rPr lang="ru-RU" sz="3600" b="1" spc="-110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lang="ru-RU" sz="36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ды фи</a:t>
            </a:r>
            <a:r>
              <a:rPr lang="ru-RU" sz="3600" b="1" spc="5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з</a:t>
            </a:r>
            <a:r>
              <a:rPr lang="ru-RU" sz="36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ич</a:t>
            </a:r>
            <a:r>
              <a:rPr lang="ru-RU" sz="3600" b="1" spc="40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е</a:t>
            </a:r>
            <a:r>
              <a:rPr lang="ru-RU" sz="36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ских </a:t>
            </a:r>
            <a:r>
              <a:rPr lang="ru-RU" sz="3600" b="1" spc="-15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л</a:t>
            </a:r>
            <a:r>
              <a:rPr lang="ru-RU" sz="36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иц</a:t>
            </a:r>
            <a:endParaRPr lang="ru-RU" sz="3600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5" name="object 2"/>
          <p:cNvSpPr/>
          <p:nvPr/>
        </p:nvSpPr>
        <p:spPr>
          <a:xfrm>
            <a:off x="661799" y="791625"/>
            <a:ext cx="8260080" cy="54041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00" y="4636549"/>
            <a:ext cx="9144000" cy="2221451"/>
          </a:xfrm>
          <a:prstGeom prst="rect">
            <a:avLst/>
          </a:prstGeom>
        </p:spPr>
      </p:pic>
      <p:sp>
        <p:nvSpPr>
          <p:cNvPr id="7" name="object 12"/>
          <p:cNvSpPr/>
          <p:nvPr/>
        </p:nvSpPr>
        <p:spPr>
          <a:xfrm>
            <a:off x="151780" y="1963723"/>
            <a:ext cx="5769148" cy="244489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V="1">
            <a:off x="628074" y="1453345"/>
            <a:ext cx="157428" cy="146933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074" y="1745951"/>
            <a:ext cx="158014" cy="158014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3872725" y="1445318"/>
            <a:ext cx="154329" cy="144039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69091" y="1730551"/>
            <a:ext cx="154977" cy="154977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1416" y="1352566"/>
            <a:ext cx="3109229" cy="377985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64345" y="1357808"/>
            <a:ext cx="1792379" cy="377985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42281" y="1639761"/>
            <a:ext cx="1792379" cy="377985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18349" y="1651096"/>
            <a:ext cx="1792379" cy="377985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11574" y="3343079"/>
            <a:ext cx="1005927" cy="377985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060440" y="2680807"/>
            <a:ext cx="1005927" cy="393423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999066" y="2572091"/>
            <a:ext cx="1005927" cy="377985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984979" y="2236814"/>
            <a:ext cx="1005927" cy="377985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824769" y="1248905"/>
            <a:ext cx="3228746" cy="3517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2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7584" y="123427"/>
            <a:ext cx="77048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 на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имущество физических лиц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660" y="968581"/>
            <a:ext cx="3459253" cy="4197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348" y="1470607"/>
            <a:ext cx="2016783" cy="4253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27131" y="968582"/>
            <a:ext cx="1990250" cy="4197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15901" y="1422007"/>
            <a:ext cx="2010207" cy="42392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06692" y="1049697"/>
            <a:ext cx="159108" cy="139660"/>
          </a:xfrm>
          <a:prstGeom prst="rect">
            <a:avLst/>
          </a:prstGeom>
          <a:solidFill>
            <a:srgbClr val="52AE5F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магнитный диск 10"/>
          <p:cNvSpPr/>
          <p:nvPr/>
        </p:nvSpPr>
        <p:spPr>
          <a:xfrm>
            <a:off x="2666131" y="2224670"/>
            <a:ext cx="936104" cy="1906660"/>
          </a:xfrm>
          <a:prstGeom prst="flowChartMagneticDisk">
            <a:avLst/>
          </a:prstGeom>
          <a:solidFill>
            <a:srgbClr val="52AE5F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магнитный диск 15"/>
          <p:cNvSpPr/>
          <p:nvPr/>
        </p:nvSpPr>
        <p:spPr>
          <a:xfrm>
            <a:off x="3792031" y="2805984"/>
            <a:ext cx="936104" cy="1319020"/>
          </a:xfrm>
          <a:prstGeom prst="flowChartMagneticDisk">
            <a:avLst/>
          </a:prstGeom>
          <a:solidFill>
            <a:srgbClr val="FF0000"/>
          </a:solid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Блок-схема: магнитный диск 16"/>
          <p:cNvSpPr/>
          <p:nvPr/>
        </p:nvSpPr>
        <p:spPr>
          <a:xfrm>
            <a:off x="6092560" y="2812310"/>
            <a:ext cx="936104" cy="1319020"/>
          </a:xfrm>
          <a:prstGeom prst="flowChartMagneticDisk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магнитный диск 17"/>
          <p:cNvSpPr/>
          <p:nvPr/>
        </p:nvSpPr>
        <p:spPr>
          <a:xfrm>
            <a:off x="4956047" y="2829996"/>
            <a:ext cx="936104" cy="1319020"/>
          </a:xfrm>
          <a:prstGeom prst="flowChartMagneticDisk">
            <a:avLst/>
          </a:prstGeom>
          <a:solidFill>
            <a:srgbClr val="FF99FF"/>
          </a:solidFill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01165" y="1606281"/>
            <a:ext cx="159108" cy="139660"/>
          </a:xfrm>
          <a:prstGeom prst="rect">
            <a:avLst/>
          </a:prstGeom>
          <a:solidFill>
            <a:srgbClr val="FF0000"/>
          </a:solid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733043" y="1058132"/>
            <a:ext cx="159108" cy="139660"/>
          </a:xfrm>
          <a:prstGeom prst="rect">
            <a:avLst/>
          </a:prstGeom>
          <a:solidFill>
            <a:srgbClr val="FF99FF"/>
          </a:solidFill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724515" y="1510125"/>
            <a:ext cx="159108" cy="139660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4014618" y="2829996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47,9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73600" y="2860912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47,9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05001" y="2840051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47,9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42276" y="2314674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61,1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15490" y="1845181"/>
            <a:ext cx="13397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тыс. рублей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51520" y="4797152"/>
            <a:ext cx="6264696" cy="19442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3283" y="4062974"/>
            <a:ext cx="5882618" cy="246549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just"/>
            <a:r>
              <a:rPr lang="ru-RU" sz="1400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 на имущество физических лиц </a:t>
            </a:r>
            <a:r>
              <a:rPr lang="ru-RU" sz="14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это налог </a:t>
            </a:r>
            <a:r>
              <a:rPr lang="ru-RU" sz="1400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недвижимое имущество, находящееся в собственности физических лиц. Объектом налогообложения являются: квартиры, комнаты, жилые дома, дачи, </a:t>
            </a:r>
            <a:r>
              <a:rPr lang="ru-RU" sz="14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гаражи</a:t>
            </a:r>
          </a:p>
          <a:p>
            <a:pPr indent="457200" algn="just"/>
            <a:r>
              <a:rPr lang="ru-RU" sz="1400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Собственники недвижимости должны платить налог на имущество ежегодно не позднее 1 декабря года, следующего за истекшим налоговым периодом.</a:t>
            </a: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8211" y="4602747"/>
            <a:ext cx="2528365" cy="16834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46" y="2156742"/>
            <a:ext cx="1967187" cy="196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31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47664" y="404664"/>
            <a:ext cx="5340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Земельный налог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3508" y="1124744"/>
            <a:ext cx="88569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b="1" i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Земельный </a:t>
            </a: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 налог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, который уплачивают организации и физические лица, обладающие земельными участками на праве собственности, праве постоянного (бессрочного) пользования или праве пожизненного наследуемого владения.</a:t>
            </a:r>
          </a:p>
        </p:txBody>
      </p:sp>
      <p:graphicFrame>
        <p:nvGraphicFramePr>
          <p:cNvPr id="28" name="Схема 27"/>
          <p:cNvGraphicFramePr/>
          <p:nvPr>
            <p:extLst>
              <p:ext uri="{D42A27DB-BD31-4B8C-83A1-F6EECF244321}">
                <p14:modId xmlns:p14="http://schemas.microsoft.com/office/powerpoint/2010/main" val="2738333100"/>
              </p:ext>
            </p:extLst>
          </p:nvPr>
        </p:nvGraphicFramePr>
        <p:xfrm>
          <a:off x="576764" y="2029489"/>
          <a:ext cx="7451620" cy="32373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cxnSp>
        <p:nvCxnSpPr>
          <p:cNvPr id="30" name="Прямая со стрелкой 29"/>
          <p:cNvCxnSpPr/>
          <p:nvPr/>
        </p:nvCxnSpPr>
        <p:spPr>
          <a:xfrm flipH="1">
            <a:off x="1449057" y="5204816"/>
            <a:ext cx="602665" cy="35447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2771800" y="5245413"/>
            <a:ext cx="0" cy="37746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3470876" y="5250490"/>
            <a:ext cx="218774" cy="37238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9" name="Скругленный прямоугольник 38"/>
          <p:cNvSpPr/>
          <p:nvPr/>
        </p:nvSpPr>
        <p:spPr>
          <a:xfrm>
            <a:off x="603858" y="5873256"/>
            <a:ext cx="1114916" cy="43204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1391,6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885681" y="5863584"/>
            <a:ext cx="1114916" cy="43204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1391,6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167504" y="5873256"/>
            <a:ext cx="1114916" cy="43204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1391,6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4831887" y="5873472"/>
            <a:ext cx="1114916" cy="43204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318,4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6129231" y="5873256"/>
            <a:ext cx="1114916" cy="43204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318,4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458334" y="5873256"/>
            <a:ext cx="1114916" cy="43204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318,4</a:t>
            </a:r>
          </a:p>
        </p:txBody>
      </p:sp>
      <p:cxnSp>
        <p:nvCxnSpPr>
          <p:cNvPr id="56" name="Прямая со стрелкой 55"/>
          <p:cNvCxnSpPr/>
          <p:nvPr/>
        </p:nvCxnSpPr>
        <p:spPr>
          <a:xfrm flipH="1">
            <a:off x="5328592" y="5232192"/>
            <a:ext cx="236592" cy="39068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>
            <a:off x="6576629" y="5204816"/>
            <a:ext cx="0" cy="39787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>
            <a:off x="7476316" y="5191834"/>
            <a:ext cx="192028" cy="43103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779171" y="5522577"/>
            <a:ext cx="1185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2023 год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135996" y="5523203"/>
            <a:ext cx="8932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2024 год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240965" y="5514735"/>
            <a:ext cx="8932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2025 год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937742" y="5514735"/>
            <a:ext cx="1185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2023 год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130000" y="5514735"/>
            <a:ext cx="8932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2024 год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464880" y="5514735"/>
            <a:ext cx="8932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2025 год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9" name="Рисунок 8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42" y="2103570"/>
            <a:ext cx="1899254" cy="163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63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254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7544" y="260648"/>
            <a:ext cx="7920880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b="1" spc="-2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b="1" spc="-8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b="1" spc="-12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</a:t>
            </a:r>
            <a:r>
              <a:rPr lang="ru-RU" b="1" spc="-9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b="1" spc="-2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ды</a:t>
            </a:r>
            <a:r>
              <a:rPr lang="ru-RU" b="1" spc="-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spc="-5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b="1" spc="-1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b="1" spc="-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spc="-1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</a:t>
            </a:r>
            <a:r>
              <a:rPr lang="ru-RU" b="1" spc="-5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b="1" spc="-1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льз</a:t>
            </a:r>
            <a:r>
              <a:rPr lang="ru-RU" b="1" spc="-9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b="1" spc="-2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вания</a:t>
            </a:r>
            <a:r>
              <a:rPr lang="ru-RU" b="1" spc="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spc="-2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имущ</a:t>
            </a:r>
            <a:r>
              <a:rPr lang="ru-RU" b="1" spc="1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ru-RU" b="1" spc="-1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b="1" spc="-3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b="1" spc="-1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ва,</a:t>
            </a:r>
            <a:r>
              <a:rPr lang="ru-RU" b="1" spc="1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spc="-1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</a:t>
            </a:r>
            <a:r>
              <a:rPr lang="ru-RU" b="1" spc="-114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</a:t>
            </a:r>
            <a:r>
              <a:rPr lang="ru-RU" b="1" spc="-9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b="1" spc="-2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дяще</a:t>
            </a:r>
            <a:r>
              <a:rPr lang="ru-RU" b="1" spc="-8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b="1" spc="-1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ося</a:t>
            </a:r>
            <a:r>
              <a:rPr lang="ru-RU" b="1" spc="-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spc="-2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3345"/>
              </a:lnSpc>
            </a:pPr>
            <a:r>
              <a:rPr lang="ru-RU" b="1" spc="-8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b="1" spc="-1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b="1" spc="-5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b="1" spc="-19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ru-RU" b="1" spc="-1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дарс</a:t>
            </a:r>
            <a:r>
              <a:rPr lang="ru-RU" b="1" spc="-3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b="1" spc="-1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</a:t>
            </a:r>
            <a:r>
              <a:rPr lang="ru-RU" b="1" spc="-3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b="1" spc="-2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ной</a:t>
            </a:r>
            <a:r>
              <a:rPr lang="ru-RU" b="1" spc="1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spc="-2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b="1" spc="-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spc="-2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</a:t>
            </a:r>
            <a:r>
              <a:rPr lang="ru-RU" b="1" spc="-35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</a:t>
            </a:r>
            <a:r>
              <a:rPr lang="ru-RU" b="1" spc="-2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ип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b="1" spc="-2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льной</a:t>
            </a:r>
            <a:r>
              <a:rPr lang="ru-RU" b="1" spc="2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spc="-15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собс</a:t>
            </a:r>
            <a:r>
              <a:rPr lang="ru-RU" b="1" spc="-25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b="1" spc="-15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</a:t>
            </a:r>
            <a:r>
              <a:rPr lang="ru-RU" b="1" spc="-3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b="1" spc="-15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нос</a:t>
            </a:r>
            <a:r>
              <a:rPr lang="ru-RU" b="1" spc="-3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b="1" spc="-2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на период 2023 год и на плановый период 2024 -2025 годы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59911" y="4875608"/>
            <a:ext cx="2592288" cy="129614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год -106,5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052199" y="3234884"/>
            <a:ext cx="2736304" cy="129614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год – 106,5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652120" y="1697935"/>
            <a:ext cx="2736304" cy="129614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2025 год – 106,5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82198" y="1367917"/>
            <a:ext cx="1337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</a:t>
            </a:r>
            <a:r>
              <a:rPr lang="ru-RU" dirty="0" smtClean="0"/>
              <a:t>ыс. рублей</a:t>
            </a:r>
            <a:endParaRPr lang="ru-RU" dirty="0"/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9006" y="1585062"/>
            <a:ext cx="2636912" cy="2636912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5354" y="4678964"/>
            <a:ext cx="2810500" cy="187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91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77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7152" y="260648"/>
            <a:ext cx="68496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Расходная часть бюджета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1052736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Расходы бюджета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– это денежные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средства, выплачиваемые из бюджета,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направляемые на финансовое обеспечение задач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4149080"/>
            <a:ext cx="8424936" cy="21262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" lvl="0" indent="457200"/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Р</a:t>
            </a:r>
            <a:r>
              <a:rPr lang="ru-RU" sz="1600" spc="-1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а</a:t>
            </a:r>
            <a:r>
              <a:rPr lang="ru-RU" sz="1600" spc="-4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с</a:t>
            </a:r>
            <a:r>
              <a:rPr lang="ru-RU" sz="1600" spc="-9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х</a:t>
            </a:r>
            <a:r>
              <a:rPr lang="ru-RU" sz="1600" spc="-7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ды</a:t>
            </a:r>
            <a:r>
              <a:rPr lang="ru-RU" sz="1600" spc="-2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б</a:t>
            </a:r>
            <a:r>
              <a:rPr lang="ru-RU" sz="1600" spc="-13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ю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д</a:t>
            </a:r>
            <a:r>
              <a:rPr lang="ru-RU" sz="1600" spc="-4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ж</a:t>
            </a:r>
            <a:r>
              <a:rPr lang="ru-RU" sz="1600" spc="-1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ет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а</a:t>
            </a:r>
            <a:r>
              <a:rPr lang="ru-RU" sz="1600" spc="-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м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у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н</a:t>
            </a:r>
            <a:r>
              <a:rPr lang="ru-RU" sz="1600" spc="-2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и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ц</a:t>
            </a:r>
            <a:r>
              <a:rPr lang="ru-RU" sz="1600" spc="-2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и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п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а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льно</a:t>
            </a:r>
            <a:r>
              <a:rPr lang="ru-RU" sz="1600" spc="-7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г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б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р</a:t>
            </a:r>
            <a:r>
              <a:rPr lang="ru-RU" sz="1600" spc="-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а</a:t>
            </a:r>
            <a:r>
              <a:rPr lang="ru-RU" sz="1600" spc="-2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з</a:t>
            </a:r>
            <a:r>
              <a:rPr lang="ru-RU" sz="1600" spc="-7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в</a:t>
            </a:r>
            <a:r>
              <a:rPr lang="ru-RU" sz="1600" spc="-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а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н</a:t>
            </a:r>
            <a:r>
              <a:rPr lang="ru-RU" sz="1600" spc="-2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и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я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«</a:t>
            </a:r>
            <a:r>
              <a:rPr lang="ru-RU" sz="1600" spc="-15" dirty="0" err="1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Пенский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сельсовет» Беловского района Курской области</a:t>
            </a:r>
            <a:r>
              <a:rPr lang="ru-RU" sz="1600" spc="-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на</a:t>
            </a:r>
            <a:r>
              <a:rPr lang="ru-RU" sz="1600" spc="-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2</a:t>
            </a:r>
            <a:r>
              <a:rPr lang="ru-RU" sz="1600" spc="-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0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2</a:t>
            </a:r>
            <a:r>
              <a:rPr lang="ru-RU" sz="1600" spc="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3</a:t>
            </a:r>
            <a:r>
              <a:rPr lang="ru-RU" sz="1600" spc="-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-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2</a:t>
            </a:r>
            <a:r>
              <a:rPr lang="ru-RU" sz="1600" spc="-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0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25 </a:t>
            </a:r>
            <a:r>
              <a:rPr lang="ru-RU" sz="1600" spc="-7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г</a:t>
            </a:r>
            <a:r>
              <a:rPr lang="ru-RU" sz="1600" spc="-7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ды</a:t>
            </a:r>
            <a:r>
              <a:rPr lang="ru-RU" sz="1600" spc="-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4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с</a:t>
            </a:r>
            <a:r>
              <a:rPr lang="ru-RU" sz="1600" spc="-3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ф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4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р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мир</a:t>
            </a:r>
            <a:r>
              <a:rPr lang="ru-RU" sz="1600" spc="-7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в</a:t>
            </a:r>
            <a:r>
              <a:rPr lang="ru-RU" sz="1600" spc="-1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а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ны</a:t>
            </a:r>
            <a:r>
              <a:rPr lang="ru-RU" sz="1600" spc="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в пр</a:t>
            </a:r>
            <a:r>
              <a:rPr lang="ru-RU" sz="1600" spc="-4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е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дел</a:t>
            </a:r>
            <a:r>
              <a:rPr lang="ru-RU" sz="1600" spc="-1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а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х</a:t>
            </a:r>
            <a:r>
              <a:rPr lang="ru-RU" sz="1600" spc="-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1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б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щей</a:t>
            </a:r>
            <a:r>
              <a:rPr lang="ru-RU" sz="1600" spc="-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4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с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уммы</a:t>
            </a:r>
            <a:r>
              <a:rPr lang="ru-RU" sz="1600" spc="-2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д</a:t>
            </a:r>
            <a:r>
              <a:rPr lang="ru-RU" sz="1600" spc="-6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9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х</a:t>
            </a:r>
            <a:r>
              <a:rPr lang="ru-RU" sz="1600" spc="-7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д</a:t>
            </a:r>
            <a:r>
              <a:rPr lang="ru-RU" sz="1600" spc="-6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в</a:t>
            </a:r>
            <a:r>
              <a:rPr lang="ru-RU" sz="1600" spc="-2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с</a:t>
            </a:r>
            <a:r>
              <a:rPr lang="ru-RU" sz="1600" spc="-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со</a:t>
            </a:r>
            <a:r>
              <a:rPr lang="ru-RU" sz="1600" spc="-7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б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л</a:t>
            </a:r>
            <a:r>
              <a:rPr lang="ru-RU" sz="1600" spc="-13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ю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ден</a:t>
            </a:r>
            <a:r>
              <a:rPr lang="ru-RU" sz="1600" spc="-2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и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ем</a:t>
            </a:r>
            <a:r>
              <a:rPr lang="ru-RU" sz="1600" spc="-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гр</a:t>
            </a:r>
            <a:r>
              <a:rPr lang="ru-RU" sz="1600" spc="-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а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н</a:t>
            </a:r>
            <a:r>
              <a:rPr lang="ru-RU" sz="1600" spc="-2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и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че</a:t>
            </a:r>
            <a:r>
              <a:rPr lang="ru-RU" sz="1600" spc="-3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н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и</a:t>
            </a:r>
            <a:r>
              <a:rPr lang="ru-RU" sz="1600" spc="-2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й</a:t>
            </a:r>
            <a:r>
              <a:rPr lang="ru-RU" sz="1600" spc="-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, </a:t>
            </a:r>
            <a:r>
              <a:rPr lang="ru-RU" sz="1600" spc="-7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у</a:t>
            </a:r>
            <a:r>
              <a:rPr lang="ru-RU" sz="1600" spc="-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ст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ан</a:t>
            </a:r>
            <a:r>
              <a:rPr lang="ru-RU" sz="1600" spc="-7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4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в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лен</a:t>
            </a:r>
            <a:r>
              <a:rPr lang="ru-RU" sz="1600" spc="-2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н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ых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Б</a:t>
            </a:r>
            <a:r>
              <a:rPr lang="ru-RU" sz="1600" spc="-13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ю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д</a:t>
            </a:r>
            <a:r>
              <a:rPr lang="ru-RU" sz="1600" spc="-4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ж</a:t>
            </a:r>
            <a:r>
              <a:rPr lang="ru-RU" sz="1600" spc="-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е</a:t>
            </a:r>
            <a:r>
              <a:rPr lang="ru-RU" sz="1600" spc="-3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т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ным</a:t>
            </a:r>
            <a:r>
              <a:rPr lang="ru-RU" sz="1600" spc="-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4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к</a:t>
            </a:r>
            <a:r>
              <a:rPr lang="ru-RU" sz="1600" spc="-7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де</a:t>
            </a:r>
            <a:r>
              <a:rPr lang="ru-RU" sz="1600" spc="-8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к</a:t>
            </a:r>
            <a:r>
              <a:rPr lang="ru-RU" sz="1600" spc="-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с</a:t>
            </a:r>
            <a:r>
              <a:rPr lang="ru-RU" sz="1600" spc="-5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м</a:t>
            </a:r>
            <a:r>
              <a:rPr lang="ru-RU" sz="1600" spc="-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8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Р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осси</a:t>
            </a:r>
            <a:r>
              <a:rPr lang="ru-RU" sz="1600" spc="-2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й</a:t>
            </a:r>
            <a:r>
              <a:rPr lang="ru-RU" sz="1600" spc="-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с</a:t>
            </a:r>
            <a:r>
              <a:rPr lang="ru-RU" sz="1600" spc="-5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к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ой</a:t>
            </a:r>
            <a:r>
              <a:rPr lang="ru-RU" sz="1600" spc="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2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Ф</a:t>
            </a:r>
            <a:r>
              <a:rPr lang="ru-RU" sz="1600" spc="-4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е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дер</a:t>
            </a:r>
            <a:r>
              <a:rPr lang="ru-RU" sz="1600" spc="-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а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ц</a:t>
            </a:r>
            <a:r>
              <a:rPr lang="ru-RU" sz="1600" spc="-2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и</a:t>
            </a:r>
            <a:r>
              <a:rPr lang="ru-RU" sz="1600" spc="-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и.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ea typeface="Segoe UI Emoji" panose="020B0502040204020203" pitchFamily="34" charset="0"/>
              <a:cs typeface="Arial" panose="020B0604020202020204" pitchFamily="34" charset="0"/>
            </a:endParaRPr>
          </a:p>
          <a:p>
            <a:pPr marL="3175" lvl="0" indent="457200">
              <a:spcBef>
                <a:spcPts val="525"/>
              </a:spcBef>
            </a:pPr>
            <a:r>
              <a:rPr lang="ru-RU" sz="1600" spc="-8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С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у</a:t>
            </a:r>
            <a:r>
              <a:rPr lang="ru-RU" sz="1600" spc="-2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щ</a:t>
            </a:r>
            <a:r>
              <a:rPr lang="ru-RU" sz="1600" spc="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е</a:t>
            </a:r>
            <a:r>
              <a:rPr lang="ru-RU" sz="1600" spc="-1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с</a:t>
            </a:r>
            <a:r>
              <a:rPr lang="ru-RU" sz="1600" spc="-3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т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вен</a:t>
            </a:r>
            <a:r>
              <a:rPr lang="ru-RU" sz="1600" spc="-3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н</a:t>
            </a:r>
            <a:r>
              <a:rPr lang="ru-RU" sz="1600" spc="-2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ым</a:t>
            </a:r>
            <a:r>
              <a:rPr lang="ru-RU" sz="1600" spc="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3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ф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ак</a:t>
            </a:r>
            <a:r>
              <a:rPr lang="ru-RU" sz="1600" spc="-5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т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1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р</a:t>
            </a:r>
            <a:r>
              <a:rPr lang="ru-RU" sz="1600" spc="-5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м,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3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в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лияющим</a:t>
            </a:r>
            <a:r>
              <a:rPr lang="ru-RU" sz="1600" spc="-1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на</a:t>
            </a:r>
            <a:r>
              <a:rPr lang="ru-RU" sz="1600" spc="-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фо</a:t>
            </a:r>
            <a:r>
              <a:rPr lang="ru-RU" sz="1600" spc="-5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р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мир</a:t>
            </a:r>
            <a:r>
              <a:rPr lang="ru-RU" sz="1600" spc="-7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в</a:t>
            </a:r>
            <a:r>
              <a:rPr lang="ru-RU" sz="1600" spc="-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а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н</a:t>
            </a:r>
            <a:r>
              <a:rPr lang="ru-RU" sz="1600" spc="-2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и</a:t>
            </a:r>
            <a:r>
              <a:rPr lang="ru-RU" sz="1600" spc="-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е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ра</a:t>
            </a:r>
            <a:r>
              <a:rPr lang="ru-RU" sz="1600" spc="-3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с</a:t>
            </a:r>
            <a:r>
              <a:rPr lang="ru-RU" sz="1600" spc="-9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х</a:t>
            </a:r>
            <a:r>
              <a:rPr lang="ru-RU" sz="1600" spc="-7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дной</a:t>
            </a:r>
            <a:r>
              <a:rPr lang="ru-RU" sz="1600" spc="-3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час</a:t>
            </a:r>
            <a:r>
              <a:rPr lang="ru-RU" sz="1600" spc="-3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т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и</a:t>
            </a:r>
            <a:r>
              <a:rPr lang="ru-RU" sz="1600" spc="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б</a:t>
            </a:r>
            <a:r>
              <a:rPr lang="ru-RU" sz="1600" spc="-13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ю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д</a:t>
            </a:r>
            <a:r>
              <a:rPr lang="ru-RU" sz="1600" spc="-4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ж</a:t>
            </a:r>
            <a:r>
              <a:rPr lang="ru-RU" sz="1600" spc="-1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ет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а</a:t>
            </a:r>
            <a:r>
              <a:rPr lang="ru-RU" sz="1600" spc="-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м</a:t>
            </a:r>
            <a:r>
              <a:rPr lang="ru-RU" sz="1600" spc="-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у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н</a:t>
            </a:r>
            <a:r>
              <a:rPr lang="ru-RU" sz="1600" spc="-3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и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ц</a:t>
            </a:r>
            <a:r>
              <a:rPr lang="ru-RU" sz="1600" spc="-3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и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п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а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льно</a:t>
            </a:r>
            <a:r>
              <a:rPr lang="ru-RU" sz="1600" spc="-7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г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обр</a:t>
            </a:r>
            <a:r>
              <a:rPr lang="ru-RU" sz="1600" spc="-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а</a:t>
            </a:r>
            <a:r>
              <a:rPr lang="ru-RU" sz="1600" spc="-2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з</a:t>
            </a:r>
            <a:r>
              <a:rPr lang="ru-RU" sz="1600" spc="-7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ван</a:t>
            </a:r>
            <a:r>
              <a:rPr lang="ru-RU" sz="1600" spc="-2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и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я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«</a:t>
            </a:r>
            <a:r>
              <a:rPr lang="ru-RU" sz="1600" spc="-15" dirty="0" err="1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Пенский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сельсовет» Беловского района Курской области</a:t>
            </a:r>
            <a:r>
              <a:rPr lang="ru-RU" sz="1600" spc="-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на</a:t>
            </a:r>
            <a:r>
              <a:rPr lang="ru-RU" sz="1600" spc="-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2</a:t>
            </a:r>
            <a:r>
              <a:rPr lang="ru-RU" sz="1600" spc="-1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0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2</a:t>
            </a:r>
            <a:r>
              <a:rPr lang="ru-RU" sz="1600" spc="1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3</a:t>
            </a:r>
            <a:r>
              <a:rPr lang="ru-RU" sz="1600" spc="-1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-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2</a:t>
            </a:r>
            <a:r>
              <a:rPr lang="ru-RU" sz="1600" spc="-1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0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25 </a:t>
            </a:r>
            <a:r>
              <a:rPr lang="ru-RU" sz="1600" spc="-7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г</a:t>
            </a:r>
            <a:r>
              <a:rPr lang="ru-RU" sz="1600" spc="-7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ды</a:t>
            </a:r>
            <a:r>
              <a:rPr lang="ru-RU" sz="1600" spc="-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ос</a:t>
            </a:r>
            <a:r>
              <a:rPr lang="ru-RU" sz="1600" spc="-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т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ае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т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ся</a:t>
            </a:r>
            <a:r>
              <a:rPr lang="ru-RU" sz="1600" spc="-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7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у</a:t>
            </a:r>
            <a:r>
              <a:rPr lang="ru-RU" sz="1600" spc="-1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ст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ан</a:t>
            </a:r>
            <a:r>
              <a:rPr lang="ru-RU" sz="1600" spc="-7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4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в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лен</a:t>
            </a:r>
            <a:r>
              <a:rPr lang="ru-RU" sz="1600" spc="-2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и</a:t>
            </a:r>
            <a:r>
              <a:rPr lang="ru-RU" sz="1600" spc="-1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е</a:t>
            </a:r>
            <a:r>
              <a:rPr lang="ru-RU" sz="1600" spc="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пр</a:t>
            </a:r>
            <a:r>
              <a:rPr lang="ru-RU" sz="1600" spc="-2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и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1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р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и</a:t>
            </a:r>
            <a:r>
              <a:rPr lang="ru-RU" sz="1600" spc="-3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т</a:t>
            </a:r>
            <a:r>
              <a:rPr lang="ru-RU" sz="1600" spc="-1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е</a:t>
            </a:r>
            <a:r>
              <a:rPr lang="ru-RU" sz="1600" spc="-3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т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нос</a:t>
            </a:r>
            <a:r>
              <a:rPr lang="ru-RU" sz="1600" spc="-3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т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и</a:t>
            </a:r>
            <a:r>
              <a:rPr lang="ru-RU" sz="1600" spc="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соц</a:t>
            </a:r>
            <a:r>
              <a:rPr lang="ru-RU" sz="1600" spc="-2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и</a:t>
            </a:r>
            <a:r>
              <a:rPr lang="ru-RU" sz="1600" spc="1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а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льных</a:t>
            </a:r>
            <a:r>
              <a:rPr lang="ru-RU" sz="1600" spc="-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о</a:t>
            </a:r>
            <a:r>
              <a:rPr lang="ru-RU" sz="1600" spc="-6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б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яз</a:t>
            </a:r>
            <a:r>
              <a:rPr lang="ru-RU" sz="1600" spc="-6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а</a:t>
            </a:r>
            <a:r>
              <a:rPr lang="ru-RU" sz="1600" spc="-3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т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ельс</a:t>
            </a:r>
            <a:r>
              <a:rPr lang="ru-RU" sz="1600" spc="-3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т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в</a:t>
            </a:r>
            <a:r>
              <a:rPr lang="ru-RU" sz="1600" spc="1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п</a:t>
            </a:r>
            <a:r>
              <a:rPr lang="ru-RU" sz="1600" spc="-2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е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р</a:t>
            </a:r>
            <a:r>
              <a:rPr lang="ru-RU" sz="1600" spc="-3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е</a:t>
            </a:r>
            <a:r>
              <a:rPr lang="ru-RU" sz="1600" spc="-15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д</a:t>
            </a:r>
            <a:r>
              <a:rPr lang="ru-RU" sz="1600" spc="-10" dirty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 </a:t>
            </a:r>
            <a:r>
              <a:rPr lang="ru-RU" sz="1600" spc="-1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на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с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еле</a:t>
            </a:r>
            <a:r>
              <a:rPr lang="ru-RU" sz="1600" spc="-2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н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и</a:t>
            </a:r>
            <a:r>
              <a:rPr lang="ru-RU" sz="1600" spc="-20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е</a:t>
            </a:r>
            <a:r>
              <a:rPr lang="ru-RU" sz="1600" spc="-15" dirty="0" smtClean="0">
                <a:solidFill>
                  <a:prstClr val="black"/>
                </a:solidFill>
                <a:latin typeface="Arial" panose="020B0604020202020204" pitchFamily="34" charset="0"/>
                <a:ea typeface="Segoe UI Emoji" panose="020B0502040204020203" pitchFamily="34" charset="0"/>
                <a:cs typeface="Arial" panose="020B0604020202020204" pitchFamily="34" charset="0"/>
              </a:rPr>
              <a:t>м.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ea typeface="Segoe UI Emoji" panose="020B0502040204020203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27188" y="1949870"/>
            <a:ext cx="2985568" cy="19484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7991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003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918" y="94170"/>
            <a:ext cx="8928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расходной части бюджета МО «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Пенский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сельсовет» Беловского района Курской области на 2023 год и на плановый период 2024-2025 годов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с двумя усеченными противолежащими углами 7"/>
          <p:cNvSpPr/>
          <p:nvPr/>
        </p:nvSpPr>
        <p:spPr>
          <a:xfrm>
            <a:off x="331472" y="1514477"/>
            <a:ext cx="2555776" cy="1008112"/>
          </a:xfrm>
          <a:prstGeom prst="snip2DiagRect">
            <a:avLst/>
          </a:prstGeom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prst="slop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Программные расходы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с двумя усеченными противолежащими углами 9"/>
          <p:cNvSpPr/>
          <p:nvPr/>
        </p:nvSpPr>
        <p:spPr>
          <a:xfrm>
            <a:off x="303457" y="4149080"/>
            <a:ext cx="2591057" cy="959779"/>
          </a:xfrm>
          <a:prstGeom prst="snip2DiagRect">
            <a:avLst/>
          </a:prstGeom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prst="slop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Непрограммные расходы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с двумя усеченными противолежащими углами 10"/>
          <p:cNvSpPr/>
          <p:nvPr/>
        </p:nvSpPr>
        <p:spPr>
          <a:xfrm>
            <a:off x="311818" y="5589240"/>
            <a:ext cx="2561614" cy="953761"/>
          </a:xfrm>
          <a:prstGeom prst="snip2DiagRect">
            <a:avLst/>
          </a:prstGeom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prst="slop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Всего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75856" y="1575606"/>
            <a:ext cx="1440160" cy="946983"/>
          </a:xfrm>
          <a:prstGeom prst="roundRect">
            <a:avLst/>
          </a:prstGeom>
          <a:solidFill>
            <a:srgbClr val="FF66FF"/>
          </a:solidFill>
          <a:ln>
            <a:solidFill>
              <a:srgbClr val="FF99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2 666,0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275274" y="4161876"/>
            <a:ext cx="1440160" cy="946983"/>
          </a:xfrm>
          <a:prstGeom prst="roundRect">
            <a:avLst/>
          </a:prstGeom>
          <a:solidFill>
            <a:srgbClr val="FF66FF"/>
          </a:solidFill>
          <a:ln>
            <a:solidFill>
              <a:srgbClr val="FF66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2 134,1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275856" y="5596018"/>
            <a:ext cx="1440160" cy="946983"/>
          </a:xfrm>
          <a:prstGeom prst="roundRect">
            <a:avLst/>
          </a:prstGeom>
          <a:solidFill>
            <a:srgbClr val="FF66FF"/>
          </a:solidFill>
          <a:ln>
            <a:solidFill>
              <a:srgbClr val="FF66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4 800,1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104624" y="1586088"/>
            <a:ext cx="1440160" cy="946983"/>
          </a:xfrm>
          <a:prstGeom prst="roundRect">
            <a:avLst/>
          </a:prstGeom>
          <a:solidFill>
            <a:srgbClr val="E9EE12"/>
          </a:solidFill>
          <a:ln>
            <a:solidFill>
              <a:srgbClr val="E9EE1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618,2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091265" y="4181502"/>
            <a:ext cx="1440160" cy="946983"/>
          </a:xfrm>
          <a:prstGeom prst="roundRect">
            <a:avLst/>
          </a:prstGeom>
          <a:solidFill>
            <a:srgbClr val="E9EE12"/>
          </a:solidFill>
          <a:ln>
            <a:solidFill>
              <a:srgbClr val="E9EE1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1 983,0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099973" y="5587069"/>
            <a:ext cx="1440160" cy="946983"/>
          </a:xfrm>
          <a:prstGeom prst="roundRect">
            <a:avLst/>
          </a:prstGeom>
          <a:solidFill>
            <a:srgbClr val="E9EE12"/>
          </a:solidFill>
          <a:ln>
            <a:solidFill>
              <a:srgbClr val="E9EE1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2 664,9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933392" y="1586088"/>
            <a:ext cx="1440160" cy="946983"/>
          </a:xfrm>
          <a:prstGeom prst="roundRect">
            <a:avLst/>
          </a:prstGeom>
          <a:solidFill>
            <a:srgbClr val="FF6600"/>
          </a:solidFill>
          <a:ln>
            <a:solidFill>
              <a:srgbClr val="FF66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528,6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933392" y="4184391"/>
            <a:ext cx="1440160" cy="946983"/>
          </a:xfrm>
          <a:prstGeom prst="roundRect">
            <a:avLst/>
          </a:prstGeom>
          <a:solidFill>
            <a:srgbClr val="FF6600"/>
          </a:solidFill>
          <a:ln>
            <a:solidFill>
              <a:srgbClr val="FF66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1 987,4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933849" y="5596018"/>
            <a:ext cx="1440160" cy="946983"/>
          </a:xfrm>
          <a:prstGeom prst="roundRect">
            <a:avLst/>
          </a:prstGeom>
          <a:solidFill>
            <a:srgbClr val="FF6600"/>
          </a:solidFill>
          <a:ln>
            <a:solidFill>
              <a:srgbClr val="FF66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2 642,0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с двумя усеченными противолежащими углами 31"/>
          <p:cNvSpPr/>
          <p:nvPr/>
        </p:nvSpPr>
        <p:spPr>
          <a:xfrm>
            <a:off x="331472" y="2761478"/>
            <a:ext cx="2555776" cy="1008112"/>
          </a:xfrm>
          <a:prstGeom prst="snip2DiagRect">
            <a:avLst/>
          </a:prstGeom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prst="slop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Условно утвержденные расходы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275274" y="2868741"/>
            <a:ext cx="1440160" cy="946983"/>
          </a:xfrm>
          <a:prstGeom prst="roundRect">
            <a:avLst/>
          </a:prstGeom>
          <a:solidFill>
            <a:srgbClr val="FF66FF"/>
          </a:solidFill>
          <a:ln>
            <a:solidFill>
              <a:srgbClr val="FF66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099973" y="2826728"/>
            <a:ext cx="1440160" cy="946983"/>
          </a:xfrm>
          <a:prstGeom prst="roundRect">
            <a:avLst/>
          </a:prstGeom>
          <a:solidFill>
            <a:srgbClr val="E9EE12"/>
          </a:solidFill>
          <a:ln>
            <a:solidFill>
              <a:srgbClr val="E9EE1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63,7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960192" y="2822607"/>
            <a:ext cx="1440160" cy="946983"/>
          </a:xfrm>
          <a:prstGeom prst="roundRect">
            <a:avLst/>
          </a:prstGeom>
          <a:solidFill>
            <a:srgbClr val="FF6600"/>
          </a:solidFill>
          <a:ln>
            <a:solidFill>
              <a:srgbClr val="FF66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126,0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55294" y="110642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г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5235281" y="1122001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г.</a:t>
            </a:r>
            <a:endParaRPr lang="ru-RU" b="1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164678" y="1106426"/>
            <a:ext cx="977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2025 г.</a:t>
            </a:r>
            <a:endParaRPr lang="ru-RU" b="1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2237" y="1101803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Показатели</a:t>
            </a:r>
            <a:endParaRPr lang="ru-RU" b="1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635279" y="72468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</a:t>
            </a:r>
            <a:r>
              <a:rPr lang="ru-RU" dirty="0" smtClean="0"/>
              <a:t>ыс. рублей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231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1535" y="166682"/>
            <a:ext cx="7720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Уважаемые жители </a:t>
            </a:r>
            <a:r>
              <a:rPr lang="ru-RU" sz="3200" dirty="0" err="1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Пенского</a:t>
            </a:r>
            <a:r>
              <a:rPr lang="ru-RU" sz="32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сельсовета!</a:t>
            </a:r>
            <a:endParaRPr lang="ru-RU" sz="3200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27852" y="880841"/>
            <a:ext cx="5328592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«Бюджет для граждан» существует уже не первый год и занял важное место в общественной жизни. Он доказал свою значимость и востребованность, как эффективный механизм диалога между муниципальной властью и населением.</a:t>
            </a:r>
          </a:p>
          <a:p>
            <a:pPr indent="457200"/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«Бюджет для граждан» обеспечивает открытость и прозрачность информации для активных и неравнодушных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пенян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57200"/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к проекту бюджета на  2023 год и на плановый период 2024-2025 годов предложенный в доступном для граждан формате «Бюджет для граждан», предназначен для различных категорий населения 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представителей разных профессий: студентов, молодых семей и пенсионеров, педагогов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врачей, а так же других категорий населения,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обладающих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/>
            <a:endPara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62" y="1047132"/>
            <a:ext cx="2918362" cy="28157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4763" y="3836853"/>
            <a:ext cx="84416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специальными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знаниями бюджетного и налогового законодательства.</a:t>
            </a:r>
            <a:endPara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/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нашей работы – сделать официальную </a:t>
            </a:r>
          </a:p>
          <a:p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 не просто доступной, но и понятной и интересной для каждого гражданина.</a:t>
            </a:r>
          </a:p>
          <a:p>
            <a:pPr indent="457200"/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– это не сухие цифры доходов и расходов, это прежде всего деньги налогоплательщиков, а значит каждого из Вас.</a:t>
            </a:r>
          </a:p>
          <a:p>
            <a:pPr indent="457200"/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Эффективное, ответственное и прозрачное управление муниципальными финансами является базовым условием достижения стратегических целей экономического развития муниципального образования «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Пенский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сельсовет».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1560" y="5977550"/>
            <a:ext cx="28215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уважением,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Пенского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сельсовета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48264" y="6171147"/>
            <a:ext cx="14162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А.И. Тищенко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69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58"/>
            <a:ext cx="9144000" cy="6858000"/>
          </a:xfrm>
          <a:prstGeom prst="rect">
            <a:avLst/>
          </a:prstGeom>
        </p:spPr>
      </p:pic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2091204452"/>
              </p:ext>
            </p:extLst>
          </p:nvPr>
        </p:nvGraphicFramePr>
        <p:xfrm>
          <a:off x="107505" y="941867"/>
          <a:ext cx="3528392" cy="29908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460028" y="110870"/>
            <a:ext cx="70966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расходов на 2023 год и плановый 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период 2024-2025 годы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2205433370"/>
              </p:ext>
            </p:extLst>
          </p:nvPr>
        </p:nvGraphicFramePr>
        <p:xfrm>
          <a:off x="5076056" y="1052351"/>
          <a:ext cx="3549918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365699" y="4082595"/>
            <a:ext cx="28578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Общегосударственные расходы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65699" y="4540296"/>
            <a:ext cx="21579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Национальная оборона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65699" y="5973101"/>
            <a:ext cx="57128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Национальная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безопасность и правоохранительная деятельность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75253" y="5029326"/>
            <a:ext cx="31546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Жилищно-коммунальное хозяйство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375253" y="5532296"/>
            <a:ext cx="26003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Физическая культура и спорт</a:t>
            </a:r>
            <a:endParaRPr lang="ru-RU" sz="1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085160" y="4213500"/>
            <a:ext cx="72008" cy="72008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085160" y="4654305"/>
            <a:ext cx="72008" cy="720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087996" y="5614177"/>
            <a:ext cx="72008" cy="72008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087996" y="6090986"/>
            <a:ext cx="72008" cy="7200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087996" y="5147211"/>
            <a:ext cx="72008" cy="72008"/>
          </a:xfrm>
          <a:prstGeom prst="rect">
            <a:avLst/>
          </a:prstGeom>
          <a:solidFill>
            <a:srgbClr val="FF99FF"/>
          </a:solidFill>
          <a:ln>
            <a:solidFill>
              <a:srgbClr val="FF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2839554437"/>
              </p:ext>
            </p:extLst>
          </p:nvPr>
        </p:nvGraphicFramePr>
        <p:xfrm>
          <a:off x="5284587" y="3440004"/>
          <a:ext cx="3600400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3887084" y="983171"/>
            <a:ext cx="18370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ыс. рублей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68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4" y="5334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116632"/>
            <a:ext cx="88569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муниципального долга МО «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Пенский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сельсовет» Беловского района Курской области на 2023-2025 годы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36296" y="1064261"/>
            <a:ext cx="940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рублей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06866" y="3085039"/>
            <a:ext cx="1414461" cy="835103"/>
          </a:xfrm>
          <a:prstGeom prst="roundRect">
            <a:avLst/>
          </a:prstGeom>
          <a:solidFill>
            <a:srgbClr val="FF66FF"/>
          </a:solidFill>
          <a:ln>
            <a:solidFill>
              <a:srgbClr val="DB39C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0,0</a:t>
            </a:r>
            <a:endParaRPr lang="ru-RU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0582" y="3335329"/>
            <a:ext cx="1871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01.01.2024 г.</a:t>
            </a:r>
            <a:endParaRPr lang="ru-RU" b="1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4428" y="4509120"/>
            <a:ext cx="1871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01.01.2025 г.</a:t>
            </a:r>
            <a:endParaRPr lang="ru-RU" b="1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2137" y="5677426"/>
            <a:ext cx="1871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01.01.2026 г.</a:t>
            </a:r>
            <a:endParaRPr lang="ru-RU" b="1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182520" y="1798055"/>
            <a:ext cx="2029439" cy="914400"/>
          </a:xfrm>
          <a:prstGeom prst="round2DiagRect">
            <a:avLst/>
          </a:prstGeom>
          <a:solidFill>
            <a:srgbClr val="00B0F0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Муниципальный долг, всего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506866" y="4222357"/>
            <a:ext cx="1440160" cy="864096"/>
          </a:xfrm>
          <a:prstGeom prst="roundRect">
            <a:avLst/>
          </a:prstGeom>
          <a:solidFill>
            <a:srgbClr val="FF66FF"/>
          </a:solidFill>
          <a:ln>
            <a:solidFill>
              <a:srgbClr val="DB39C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0,0</a:t>
            </a:r>
            <a:endParaRPr lang="ru-RU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506866" y="5430044"/>
            <a:ext cx="1440160" cy="864096"/>
          </a:xfrm>
          <a:prstGeom prst="roundRect">
            <a:avLst/>
          </a:prstGeom>
          <a:solidFill>
            <a:srgbClr val="FF66FF"/>
          </a:solidFill>
          <a:ln>
            <a:solidFill>
              <a:srgbClr val="DB39C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0,0</a:t>
            </a:r>
            <a:endParaRPr lang="ru-RU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Прямоугольник с двумя скругленными противолежащими углами 26"/>
          <p:cNvSpPr/>
          <p:nvPr/>
        </p:nvSpPr>
        <p:spPr>
          <a:xfrm>
            <a:off x="4510757" y="1798055"/>
            <a:ext cx="2029439" cy="914400"/>
          </a:xfrm>
          <a:prstGeom prst="round2DiagRect">
            <a:avLst/>
          </a:prstGeom>
          <a:solidFill>
            <a:srgbClr val="00B0F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том числе: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с двумя скругленными противолежащими углами 27"/>
          <p:cNvSpPr/>
          <p:nvPr/>
        </p:nvSpPr>
        <p:spPr>
          <a:xfrm>
            <a:off x="6838994" y="1798055"/>
            <a:ext cx="2029439" cy="914400"/>
          </a:xfrm>
          <a:prstGeom prst="round2DiagRect">
            <a:avLst/>
          </a:prstGeom>
          <a:solidFill>
            <a:srgbClr val="00B0F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Бюджетные кредиты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7146482" y="3102442"/>
            <a:ext cx="1414461" cy="835103"/>
          </a:xfrm>
          <a:prstGeom prst="roundRect">
            <a:avLst/>
          </a:prstGeom>
          <a:solidFill>
            <a:srgbClr val="FF6600"/>
          </a:solidFill>
          <a:ln>
            <a:solidFill>
              <a:srgbClr val="DA58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0,0</a:t>
            </a:r>
            <a:endParaRPr lang="ru-RU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7169190" y="4222357"/>
            <a:ext cx="1414461" cy="835103"/>
          </a:xfrm>
          <a:prstGeom prst="roundRect">
            <a:avLst/>
          </a:prstGeom>
          <a:solidFill>
            <a:srgbClr val="FF6600"/>
          </a:solidFill>
          <a:ln>
            <a:solidFill>
              <a:srgbClr val="DA58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0,0</a:t>
            </a:r>
            <a:endParaRPr lang="ru-RU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7177969" y="5430044"/>
            <a:ext cx="1414461" cy="835103"/>
          </a:xfrm>
          <a:prstGeom prst="roundRect">
            <a:avLst/>
          </a:prstGeom>
          <a:solidFill>
            <a:srgbClr val="FF6600"/>
          </a:solidFill>
          <a:ln>
            <a:solidFill>
              <a:srgbClr val="DA58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0,0</a:t>
            </a:r>
            <a:endParaRPr lang="ru-RU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075" y="3139744"/>
            <a:ext cx="3029322" cy="3029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72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59225" y="404664"/>
            <a:ext cx="5347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22225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Контактная информация:</a:t>
            </a:r>
            <a:endParaRPr lang="ru-RU" sz="3200" b="1" dirty="0">
              <a:ln w="22225">
                <a:noFill/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869160"/>
            <a:ext cx="853244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85"/>
              </a:lnSpc>
              <a:spcAft>
                <a:spcPts val="0"/>
              </a:spcAft>
              <a:tabLst>
                <a:tab pos="338455" algn="l"/>
              </a:tabLst>
            </a:pPr>
            <a:r>
              <a:rPr lang="ru-RU" sz="2200" b="1" i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График </a:t>
            </a:r>
            <a:r>
              <a:rPr lang="ru-RU" sz="2200" b="1" i="1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работы: Понедельник - пятница с 9.00 до 18.00</a:t>
            </a:r>
            <a:endParaRPr lang="ru-RU" sz="1700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019300">
              <a:lnSpc>
                <a:spcPts val="2185"/>
              </a:lnSpc>
            </a:pPr>
            <a:r>
              <a:rPr lang="ru-RU" sz="2200" b="1" i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перерыв </a:t>
            </a:r>
            <a:r>
              <a:rPr lang="ru-RU" sz="2200" b="1" i="1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 12.00 до 14.00;</a:t>
            </a:r>
            <a:endParaRPr lang="ru-RU" sz="1700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019300">
              <a:lnSpc>
                <a:spcPts val="2185"/>
              </a:lnSpc>
            </a:pPr>
            <a:r>
              <a:rPr lang="ru-RU" sz="2200" b="1" i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Суббота</a:t>
            </a:r>
            <a:r>
              <a:rPr lang="ru-RU" sz="2200" b="1" i="1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воскресенье - выходные дни</a:t>
            </a:r>
            <a:endParaRPr lang="ru-RU" sz="1700" dirty="0">
              <a:solidFill>
                <a:schemeClr val="bg2">
                  <a:lumMod val="1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7016" y="1359467"/>
            <a:ext cx="412494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307913, Курская область </a:t>
            </a:r>
            <a:r>
              <a:rPr lang="ru-RU" b="1" dirty="0" err="1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Беловский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 с. Пены, ул. Базарная, 38</a:t>
            </a:r>
          </a:p>
          <a:p>
            <a:endParaRPr lang="ru-RU" b="1" dirty="0" smtClean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Администрация </a:t>
            </a:r>
            <a:r>
              <a:rPr lang="ru-RU" b="1" dirty="0" err="1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Пенского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сельсовета Беловского района</a:t>
            </a:r>
          </a:p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Тел.: 8 (47149)3-42-96</a:t>
            </a:r>
          </a:p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л. почта: </a:t>
            </a:r>
            <a:r>
              <a:rPr lang="en-US" b="1" dirty="0" err="1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adm_penss@rambler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b="1" dirty="0" err="1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</a:t>
            </a:r>
            <a:endParaRPr lang="ru-RU" b="1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621" y="1100445"/>
            <a:ext cx="3074190" cy="282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1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356"/>
            <a:ext cx="9144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540652"/>
            <a:ext cx="8434270" cy="63367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15616" y="646378"/>
            <a:ext cx="6192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83119" y="4420563"/>
            <a:ext cx="27798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Желаем 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80112" y="5509401"/>
            <a:ext cx="30216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спехов !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28487" y="1598835"/>
            <a:ext cx="357328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внимание 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14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989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99392"/>
            <a:ext cx="5544616" cy="3278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811" y="3736007"/>
            <a:ext cx="3983429" cy="2857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436096" y="44624"/>
            <a:ext cx="367291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образование «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Пенский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сельсовет»</a:t>
            </a:r>
            <a:r>
              <a:rPr lang="ru-RU" sz="2000" dirty="0"/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располагается на юго-востоке Беловского района Курской области и расположен в 18 км от районного центра. На его территории расположено  7 социально-значимых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сельскохозяйственный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259347"/>
            <a:ext cx="8964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площадь муниципального образования «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Пенский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сельсовет» составляет 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81,16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км².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504" y="4149080"/>
            <a:ext cx="5018078" cy="1015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муниципальном образовании два населенных пункта это хутор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Курочкино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село Пены.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504" y="5445224"/>
            <a:ext cx="48245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населения муниципального образования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Пенский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сельсовет составляет – 905 человек.</a:t>
            </a:r>
          </a:p>
        </p:txBody>
      </p:sp>
    </p:spTree>
    <p:extLst>
      <p:ext uri="{BB962C8B-B14F-4D97-AF65-F5344CB8AC3E}">
        <p14:creationId xmlns:p14="http://schemas.microsoft.com/office/powerpoint/2010/main" val="259508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9512" y="1556792"/>
            <a:ext cx="87849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граждан» - это упрощенная версия бюджетного документа, которая использует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доступные форматы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облегчить для граждан понимание бюджета, объяснить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  планы  и  действия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  «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Пенский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сельсовет во время бюджетного года.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745004"/>
            <a:ext cx="7848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«Бюджет для граждан»?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7638" y="5733256"/>
            <a:ext cx="90155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содержит информационно-аналитический материал, доступный для широкого круга неподготовленных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пользователей.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7704" y="2895364"/>
            <a:ext cx="4615646" cy="2928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49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008" y="0"/>
            <a:ext cx="9144000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9552" y="3501008"/>
            <a:ext cx="4248472" cy="144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008" y="-54006"/>
            <a:ext cx="9216008" cy="6912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47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787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160931"/>
            <a:ext cx="8181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222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характеристики бюджета</a:t>
            </a:r>
            <a:endParaRPr lang="ru-RU" sz="2800" b="1" i="1" dirty="0">
              <a:ln w="222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845082"/>
            <a:ext cx="803733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i="1" dirty="0" smtClean="0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Доходы-расходы= дефицит (профицит)</a:t>
            </a:r>
            <a:endParaRPr lang="ru-RU" sz="2800" b="1" i="1" dirty="0">
              <a:ln/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39952" y="1730347"/>
            <a:ext cx="47525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поступающие в бюджет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енежные средства (Налоги юридических и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физических лиц, административные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Платежи и сборы, безвозмездные поступления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39952" y="2817940"/>
            <a:ext cx="46085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выплачиваемые из бюджета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денежные средства (социальные выплаты,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населению, содержание государственных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учреждений (образование, ЖКХ, культура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другие) капитальное строительство и другие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19" y="1751071"/>
            <a:ext cx="3014844" cy="23186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3" y="4350501"/>
            <a:ext cx="2488801" cy="21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146292" y="4022339"/>
            <a:ext cx="32653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превышение доходов над расходами образует положительный остаток бюджета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68145" y="4353404"/>
            <a:ext cx="30243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расходная часть бюджета превышает доходную, то бюджет формируется с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Дефицитом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6184" y="5691970"/>
            <a:ext cx="3155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бюджета снижается долг и (или) растут остатки (накопления)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68145" y="5687218"/>
            <a:ext cx="30243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дефицитном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бюджете растет долг и (или) снижаются остатки (накопления)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37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4246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5536" y="276241"/>
            <a:ext cx="34563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spc="-25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К</a:t>
            </a:r>
            <a:r>
              <a:rPr lang="ru-RU" sz="20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акие</a:t>
            </a:r>
            <a:r>
              <a:rPr lang="ru-RU" sz="2000" b="1" spc="-25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sz="20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б</a:t>
            </a:r>
            <a:r>
              <a:rPr lang="ru-RU" sz="2000" b="1" spc="-110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ю</a:t>
            </a:r>
            <a:r>
              <a:rPr lang="ru-RU" sz="2000" b="1" spc="-10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д</a:t>
            </a:r>
            <a:r>
              <a:rPr lang="ru-RU" sz="2000" b="1" spc="-25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ж</a:t>
            </a:r>
            <a:r>
              <a:rPr lang="ru-RU" sz="20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е</a:t>
            </a:r>
            <a:r>
              <a:rPr lang="ru-RU" sz="2000" b="1" spc="-15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т</a:t>
            </a:r>
            <a:r>
              <a:rPr lang="ru-RU" sz="20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ы </a:t>
            </a:r>
            <a:r>
              <a:rPr lang="ru-RU" sz="2000" b="1" spc="-20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ф</a:t>
            </a:r>
            <a:r>
              <a:rPr lang="ru-RU" sz="20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lang="ru-RU" sz="2000" b="1" spc="-30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р</a:t>
            </a:r>
            <a:r>
              <a:rPr lang="ru-RU" sz="20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ми</a:t>
            </a:r>
            <a:r>
              <a:rPr lang="ru-RU" sz="2000" b="1" spc="-25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р</a:t>
            </a:r>
            <a:r>
              <a:rPr lang="ru-RU" sz="2000" b="1" spc="25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у</a:t>
            </a:r>
            <a:r>
              <a:rPr lang="ru-RU" sz="2000" b="1" spc="-30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ю</a:t>
            </a:r>
            <a:r>
              <a:rPr lang="ru-RU" sz="2000" b="1" spc="10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т</a:t>
            </a:r>
            <a:r>
              <a:rPr lang="ru-RU" sz="20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ся на </a:t>
            </a:r>
            <a:r>
              <a:rPr lang="ru-RU" sz="2000" b="1" spc="-2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т</a:t>
            </a:r>
            <a:r>
              <a:rPr lang="ru-RU" sz="20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ерри</a:t>
            </a:r>
            <a:r>
              <a:rPr lang="ru-RU" sz="2000" b="1" spc="-4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т</a:t>
            </a:r>
            <a:r>
              <a:rPr lang="ru-RU" sz="20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lang="ru-RU" sz="2000" b="1" spc="5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р</a:t>
            </a:r>
            <a:r>
              <a:rPr lang="ru-RU" sz="20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ии МО </a:t>
            </a:r>
            <a:endParaRPr lang="ru-RU" sz="2000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260648"/>
            <a:ext cx="3528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управляет и распоряжается бюджетом?</a:t>
            </a:r>
            <a:endParaRPr lang="ru-RU" sz="2000" b="1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0101" y="2924723"/>
            <a:ext cx="2109972" cy="15543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777" y="3364754"/>
            <a:ext cx="2068109" cy="203507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15821" y="3894200"/>
            <a:ext cx="14610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Бюджеты</a:t>
            </a:r>
          </a:p>
          <a:p>
            <a:r>
              <a:rPr lang="ru-RU" dirty="0" smtClean="0"/>
              <a:t>сельских </a:t>
            </a:r>
            <a:r>
              <a:rPr lang="ru-RU" dirty="0"/>
              <a:t>поселений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9374" y="1394858"/>
            <a:ext cx="1789179" cy="162652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55576" y="1782983"/>
            <a:ext cx="1368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Районный б</a:t>
            </a:r>
            <a:r>
              <a:rPr lang="ru-RU" spc="-80" dirty="0">
                <a:latin typeface="Times New Roman"/>
                <a:cs typeface="Times New Roman"/>
              </a:rPr>
              <a:t>ю</a:t>
            </a:r>
            <a:r>
              <a:rPr lang="ru-RU" dirty="0">
                <a:latin typeface="Times New Roman"/>
                <a:cs typeface="Times New Roman"/>
              </a:rPr>
              <a:t>д</a:t>
            </a:r>
            <a:r>
              <a:rPr lang="ru-RU" spc="-25" dirty="0">
                <a:latin typeface="Times New Roman"/>
                <a:cs typeface="Times New Roman"/>
              </a:rPr>
              <a:t>ж</a:t>
            </a:r>
            <a:r>
              <a:rPr lang="ru-RU" dirty="0">
                <a:latin typeface="Times New Roman"/>
                <a:cs typeface="Times New Roman"/>
              </a:rPr>
              <a:t>ет 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77658" y="3907171"/>
            <a:ext cx="1707028" cy="152413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48186" y="2795477"/>
            <a:ext cx="2011854" cy="163387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06334" y="1622399"/>
            <a:ext cx="2140587" cy="2255949"/>
          </a:xfrm>
          <a:prstGeom prst="rect">
            <a:avLst/>
          </a:prstGeom>
        </p:spPr>
      </p:pic>
      <p:sp>
        <p:nvSpPr>
          <p:cNvPr id="18" name="object 13"/>
          <p:cNvSpPr/>
          <p:nvPr/>
        </p:nvSpPr>
        <p:spPr>
          <a:xfrm>
            <a:off x="7016923" y="2287123"/>
            <a:ext cx="2035842" cy="182773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lang="ru-RU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37551" y="5041453"/>
            <a:ext cx="1443510" cy="149504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95166" y="5269793"/>
            <a:ext cx="2133785" cy="153350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5364088" y="1124743"/>
            <a:ext cx="2939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бюджетного процесса</a:t>
            </a:r>
            <a:endParaRPr lang="ru-RU" sz="2000" b="1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24129" y="2521663"/>
            <a:ext cx="1292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МО</a:t>
            </a:r>
            <a:endParaRPr lang="ru-RU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64442" y="3356991"/>
            <a:ext cx="1434393" cy="36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95166" y="5560549"/>
            <a:ext cx="2008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Структурные подразделения администрации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373041" y="5265708"/>
            <a:ext cx="1522161" cy="932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распорядители средств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381328" y="2693872"/>
            <a:ext cx="15701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администраторы доходов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012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4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82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33" y="-15829"/>
            <a:ext cx="9252632" cy="696616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95536" y="404664"/>
            <a:ext cx="8360954" cy="52322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50" dirty="0" smtClean="0">
                <a:ln w="952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проекта бюджета основывается на:</a:t>
            </a:r>
            <a:endParaRPr lang="ru-RU" sz="2800" b="1" cap="none" spc="50" dirty="0">
              <a:ln w="9525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4401381" y="1370221"/>
            <a:ext cx="416804" cy="167081"/>
          </a:xfrm>
          <a:prstGeom prst="down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n w="9525">
                <a:solidFill>
                  <a:srgbClr val="002060"/>
                </a:solidFill>
                <a:prstDash val="solid"/>
              </a:ln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463" y="1539514"/>
            <a:ext cx="88931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Положениях послания Президента РФ Федеральному собранию РФ;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9463" y="2320896"/>
            <a:ext cx="90871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направлениях бюджетной и налоговой политики муниципального образования «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Пенский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сельсовет»;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707904" y="40770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5" name="Стрелка вниз 34"/>
          <p:cNvSpPr/>
          <p:nvPr/>
        </p:nvSpPr>
        <p:spPr>
          <a:xfrm>
            <a:off x="4429427" y="2122742"/>
            <a:ext cx="412624" cy="161387"/>
          </a:xfrm>
          <a:prstGeom prst="down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n>
                <a:solidFill>
                  <a:srgbClr val="002060"/>
                </a:solidFill>
              </a:ln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Стрелка вниз 36"/>
          <p:cNvSpPr/>
          <p:nvPr/>
        </p:nvSpPr>
        <p:spPr>
          <a:xfrm>
            <a:off x="4429427" y="3208837"/>
            <a:ext cx="412624" cy="161388"/>
          </a:xfrm>
          <a:prstGeom prst="down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29462" y="3467253"/>
            <a:ext cx="84390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Прогнозе социально-экономического развития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«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Пенский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сельсовет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трелка вниз 38"/>
          <p:cNvSpPr/>
          <p:nvPr/>
        </p:nvSpPr>
        <p:spPr>
          <a:xfrm>
            <a:off x="4429427" y="4434849"/>
            <a:ext cx="398600" cy="166927"/>
          </a:xfrm>
          <a:prstGeom prst="down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9463" y="4623154"/>
            <a:ext cx="90871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Бюджетном прогнозе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«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Пенский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сельсовет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на долгосрочный период;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Стрелка вниз 40"/>
          <p:cNvSpPr/>
          <p:nvPr/>
        </p:nvSpPr>
        <p:spPr>
          <a:xfrm>
            <a:off x="4429427" y="5537031"/>
            <a:ext cx="440670" cy="144016"/>
          </a:xfrm>
          <a:prstGeom prst="down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29462" y="5825484"/>
            <a:ext cx="88569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программах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Пенский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сельсовет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31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25188</TotalTime>
  <Words>1331</Words>
  <Application>Microsoft Office PowerPoint</Application>
  <PresentationFormat>Экран (4:3)</PresentationFormat>
  <Paragraphs>262</Paragraphs>
  <Slides>23</Slides>
  <Notes>23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Segoe UI Emoji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233</cp:revision>
  <cp:lastPrinted>2022-10-19T13:33:43Z</cp:lastPrinted>
  <dcterms:created xsi:type="dcterms:W3CDTF">2022-10-05T13:45:28Z</dcterms:created>
  <dcterms:modified xsi:type="dcterms:W3CDTF">2022-11-17T12:11:32Z</dcterms:modified>
</cp:coreProperties>
</file>