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48" r:id="rId1"/>
  </p:sldMasterIdLst>
  <p:notesMasterIdLst>
    <p:notesMasterId r:id="rId16"/>
  </p:notesMasterIdLst>
  <p:sldIdLst>
    <p:sldId id="319" r:id="rId2"/>
    <p:sldId id="322" r:id="rId3"/>
    <p:sldId id="324" r:id="rId4"/>
    <p:sldId id="325" r:id="rId5"/>
    <p:sldId id="372" r:id="rId6"/>
    <p:sldId id="371" r:id="rId7"/>
    <p:sldId id="334" r:id="rId8"/>
    <p:sldId id="336" r:id="rId9"/>
    <p:sldId id="337" r:id="rId10"/>
    <p:sldId id="370" r:id="rId11"/>
    <p:sldId id="346" r:id="rId12"/>
    <p:sldId id="347" r:id="rId13"/>
    <p:sldId id="369" r:id="rId14"/>
    <p:sldId id="33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66FF99"/>
    <a:srgbClr val="99FF99"/>
    <a:srgbClr val="008000"/>
    <a:srgbClr val="66CCFF"/>
    <a:srgbClr val="00CC66"/>
    <a:srgbClr val="FF00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254" autoAdjust="0"/>
  </p:normalViewPr>
  <p:slideViewPr>
    <p:cSldViewPr>
      <p:cViewPr varScale="1">
        <p:scale>
          <a:sx n="89" d="100"/>
          <a:sy n="89" d="100"/>
        </p:scale>
        <p:origin x="408" y="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pattFill prst="pct5">
          <a:fgClr>
            <a:schemeClr val="accent1"/>
          </a:fgClr>
          <a:bgClr>
            <a:schemeClr val="bg1"/>
          </a:bgClr>
        </a:patt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8105726872246704E-3"/>
          <c:y val="3.0211480362537766E-2"/>
          <c:w val="0.95594713656387664"/>
          <c:h val="0.7356495468277947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60000"/>
                  </a:schemeClr>
                </a:gs>
                <a:gs pos="33000">
                  <a:schemeClr val="accent2">
                    <a:tint val="86500"/>
                  </a:schemeClr>
                </a:gs>
                <a:gs pos="46750">
                  <a:schemeClr val="accent2">
                    <a:tint val="71000"/>
                    <a:satMod val="112000"/>
                  </a:schemeClr>
                </a:gs>
                <a:gs pos="53000">
                  <a:schemeClr val="accent2">
                    <a:tint val="71000"/>
                    <a:satMod val="112000"/>
                  </a:schemeClr>
                </a:gs>
                <a:gs pos="68000">
                  <a:schemeClr val="accent2">
                    <a:tint val="86000"/>
                  </a:schemeClr>
                </a:gs>
                <a:gs pos="100000">
                  <a:schemeClr val="accent2">
                    <a:shade val="60000"/>
                  </a:schemeClr>
                </a:gs>
              </a:gsLst>
              <a:lin ang="8350000" scaled="1"/>
            </a:gradFill>
            <a:ln>
              <a:solidFill>
                <a:schemeClr val="tx1"/>
              </a:solidFill>
            </a:ln>
            <a:effectLst>
              <a:outerShdw blurRad="190500" dist="228600" dir="2700000" sy="90000" rotWithShape="0">
                <a:srgbClr val="000000">
                  <a:alpha val="25500"/>
                </a:srgbClr>
              </a:outerShdw>
            </a:effectLst>
            <a:scene3d>
              <a:camera prst="orthographicFront" fov="0">
                <a:rot lat="0" lon="0" rev="0"/>
              </a:camera>
              <a:lightRig rig="soft" dir="tl">
                <a:rot lat="0" lon="0" rev="20100000"/>
              </a:lightRig>
            </a:scene3d>
            <a:sp3d>
              <a:bevelT w="50800" h="50800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  <a:effectLst>
                <a:outerShdw blurRad="190500" dist="228600" dir="2700000" sy="90000" rotWithShape="0">
                  <a:srgbClr val="000000">
                    <a:alpha val="255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soft" dir="tl">
                  <a:rot lat="0" lon="0" rev="20100000"/>
                </a:lightRig>
              </a:scene3d>
              <a:sp3d>
                <a:bevelT w="50800" h="50800"/>
              </a:sp3d>
            </c:spPr>
          </c:dPt>
          <c:dPt>
            <c:idx val="1"/>
            <c:invertIfNegative val="0"/>
            <c:bubble3D val="0"/>
            <c:spPr>
              <a:solidFill>
                <a:srgbClr val="00B0F0"/>
              </a:solidFill>
              <a:ln>
                <a:solidFill>
                  <a:schemeClr val="tx1"/>
                </a:solidFill>
              </a:ln>
              <a:effectLst>
                <a:outerShdw blurRad="190500" dist="228600" dir="2700000" sy="90000" rotWithShape="0">
                  <a:srgbClr val="000000">
                    <a:alpha val="255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soft" dir="tl">
                  <a:rot lat="0" lon="0" rev="20100000"/>
                </a:lightRig>
              </a:scene3d>
              <a:sp3d>
                <a:bevelT w="50800" h="50800"/>
              </a:sp3d>
            </c:spPr>
          </c:dPt>
          <c:dLbls>
            <c:dLbl>
              <c:idx val="0"/>
              <c:layout>
                <c:manualLayout>
                  <c:x val="-0.12430539813853342"/>
                  <c:y val="-4.343826194717243E-2"/>
                </c:manualLayout>
              </c:layout>
              <c:tx>
                <c:rich>
                  <a:bodyPr/>
                  <a:lstStyle/>
                  <a:p>
                    <a:pPr>
                      <a:defRPr sz="2400" b="0" i="0" u="none" strike="noStrike" baseline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/>
                      <a:t>19270954,30</a:t>
                    </a:r>
                  </a:p>
                </c:rich>
              </c:tx>
              <c:spPr>
                <a:gradFill rotWithShape="1">
                  <a:gsLst>
                    <a:gs pos="0">
                      <a:schemeClr val="accent3">
                        <a:lumMod val="95000"/>
                      </a:schemeClr>
                    </a:gs>
                    <a:gs pos="100000">
                      <a:schemeClr val="accent3">
                        <a:shade val="82000"/>
                        <a:satMod val="125000"/>
                        <a:lumMod val="74000"/>
                      </a:schemeClr>
                    </a:gs>
                  </a:gsLst>
                  <a:lin ang="5400000" scaled="0"/>
                </a:gradFill>
                <a:ln>
                  <a:solidFill>
                    <a:schemeClr val="tx1"/>
                  </a:solidFill>
                  <a:prstDash val="dash"/>
                </a:ln>
                <a:effectLst>
                  <a:reflection blurRad="38100" stA="26000" endPos="23000" dist="25400" dir="5400000" sy="-100000" rotWithShape="0"/>
                </a:effectLst>
                <a:scene3d>
                  <a:camera prst="orthographicFront">
                    <a:rot lat="0" lon="0" rev="0"/>
                  </a:camera>
                  <a:lightRig rig="balanced" dir="tr"/>
                </a:scene3d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8232216909514865"/>
                  <c:y val="-0.10155649148507599"/>
                </c:manualLayout>
              </c:layout>
              <c:tx>
                <c:rich>
                  <a:bodyPr/>
                  <a:lstStyle/>
                  <a:p>
                    <a:pPr>
                      <a:defRPr sz="2400" b="1" i="0" u="none" strike="noStrike" baseline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/>
                      <a:t>46442970,40</a:t>
                    </a:r>
                  </a:p>
                </c:rich>
              </c:tx>
              <c:spPr>
                <a:gradFill rotWithShape="1">
                  <a:gsLst>
                    <a:gs pos="0">
                      <a:schemeClr val="accent2">
                        <a:lumMod val="95000"/>
                      </a:schemeClr>
                    </a:gs>
                    <a:gs pos="100000">
                      <a:schemeClr val="accent2">
                        <a:shade val="82000"/>
                        <a:satMod val="125000"/>
                        <a:lumMod val="74000"/>
                      </a:schemeClr>
                    </a:gs>
                  </a:gsLst>
                  <a:lin ang="5400000" scaled="0"/>
                </a:gradFill>
                <a:ln>
                  <a:solidFill>
                    <a:schemeClr val="tx1"/>
                  </a:solidFill>
                  <a:prstDash val="dash"/>
                </a:ln>
                <a:effectLst>
                  <a:reflection blurRad="38100" stA="26000" endPos="23000" dist="25400" dir="5400000" sy="-100000" rotWithShape="0"/>
                </a:effectLst>
                <a:scene3d>
                  <a:camera prst="orthographicFront">
                    <a:rot lat="0" lon="0" rev="0"/>
                  </a:camera>
                  <a:lightRig rig="balanced" dir="tr"/>
                </a:scene3d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ln>
                <a:solidFill>
                  <a:schemeClr val="tx1"/>
                </a:solidFill>
                <a:prstDash val="dash"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собственные</c:v>
                </c:pt>
                <c:pt idx="1">
                  <c:v>безвозмездные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2105.4</c:v>
                </c:pt>
                <c:pt idx="1">
                  <c:v>19250.900000000001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95630968"/>
        <c:axId val="196685376"/>
        <c:axId val="0"/>
      </c:bar3DChart>
      <c:catAx>
        <c:axId val="1956309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900" b="1">
                <a:solidFill>
                  <a:schemeClr val="bg2">
                    <a:lumMod val="50000"/>
                  </a:schemeClr>
                </a:solidFill>
              </a:defRPr>
            </a:pPr>
            <a:endParaRPr lang="ru-RU"/>
          </a:p>
        </c:txPr>
        <c:crossAx val="196685376"/>
        <c:crosses val="autoZero"/>
        <c:auto val="1"/>
        <c:lblAlgn val="ctr"/>
        <c:lblOffset val="100"/>
        <c:noMultiLvlLbl val="0"/>
      </c:catAx>
      <c:valAx>
        <c:axId val="196685376"/>
        <c:scaling>
          <c:orientation val="minMax"/>
        </c:scaling>
        <c:delete val="1"/>
        <c:axPos val="l"/>
        <c:numFmt formatCode="0.00" sourceLinked="1"/>
        <c:majorTickMark val="out"/>
        <c:minorTickMark val="none"/>
        <c:tickLblPos val="nextTo"/>
        <c:crossAx val="19563096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</c:v>
                </c:pt>
              </c:strCache>
            </c:strRef>
          </c:tx>
          <c:dPt>
            <c:idx val="0"/>
            <c:bubble3D val="0"/>
            <c:spPr>
              <a:solidFill>
                <a:srgbClr val="CC66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rgbClr val="00B0F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rgbClr val="FFFF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rgbClr val="FF7C8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rgbClr val="38F04A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5.4837511051526434E-2"/>
                  <c:y val="-9.66087109488287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289,6</a:t>
                    </a:r>
                    <a:r>
                      <a:rPr lang="en-US" baseline="0" dirty="0" smtClean="0"/>
                      <a:t> 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7.4079574962480743E-2"/>
                  <c:y val="-7.023219642261988E-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smtClean="0"/>
                      <a:t>72,2 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6038354495451542E-2"/>
                  <c:y val="2.5361256156723307E-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smtClean="0"/>
                      <a:t>1371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7.7068934450793991E-2"/>
                  <c:y val="-3.864348437953150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337,0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4.4462846798535016E-2"/>
                  <c:y val="-0.1038543642699909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1.9267233612698494E-2"/>
                  <c:y val="-0.11593045313859451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-72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Налог на имущество физ. Лиц</c:v>
                </c:pt>
                <c:pt idx="2">
                  <c:v>Земельный налог с организаций</c:v>
                </c:pt>
                <c:pt idx="3">
                  <c:v>Земельный налог с физ. Лиц</c:v>
                </c:pt>
                <c:pt idx="4">
                  <c:v>Прочие неналоговые доходы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289.60000000000002</c:v>
                </c:pt>
                <c:pt idx="1">
                  <c:v>72.2</c:v>
                </c:pt>
                <c:pt idx="2">
                  <c:v>1370.9</c:v>
                </c:pt>
                <c:pt idx="3">
                  <c:v>337</c:v>
                </c:pt>
                <c:pt idx="4">
                  <c:v>35.6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495925974576457"/>
          <c:y val="0.13896488353145947"/>
          <c:w val="0.23272786621158636"/>
          <c:h val="0.4205765331629818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25400">
                <a:solidFill>
                  <a:srgbClr val="66CCFF"/>
                </a:solidFill>
              </a:ln>
              <a:effectLst/>
              <a:sp3d contourW="25400">
                <a:contourClr>
                  <a:srgbClr val="66CCFF"/>
                </a:contourClr>
              </a:sp3d>
            </c:spPr>
          </c:dPt>
          <c:dPt>
            <c:idx val="1"/>
            <c:bubble3D val="0"/>
            <c:spPr>
              <a:solidFill>
                <a:srgbClr val="00B050"/>
              </a:solidFill>
              <a:ln w="25400">
                <a:solidFill>
                  <a:srgbClr val="008000"/>
                </a:solidFill>
              </a:ln>
              <a:effectLst/>
              <a:sp3d contourW="25400">
                <a:contourClr>
                  <a:srgbClr val="008000"/>
                </a:contourClr>
              </a:sp3d>
            </c:spPr>
          </c:dPt>
          <c:dPt>
            <c:idx val="2"/>
            <c:bubble3D val="0"/>
            <c:spPr>
              <a:solidFill>
                <a:srgbClr val="FFFF00"/>
              </a:solidFill>
              <a:ln w="25400">
                <a:solidFill>
                  <a:srgbClr val="FFCC00"/>
                </a:solidFill>
              </a:ln>
              <a:effectLst/>
              <a:sp3d contourW="25400">
                <a:contourClr>
                  <a:srgbClr val="FFCC00"/>
                </a:contourClr>
              </a:sp3d>
            </c:spPr>
          </c:dPt>
          <c:dPt>
            <c:idx val="3"/>
            <c:bubble3D val="0"/>
            <c:explosion val="2"/>
            <c:spPr>
              <a:solidFill>
                <a:srgbClr val="FF0000"/>
              </a:solidFill>
              <a:ln w="25400">
                <a:noFill/>
              </a:ln>
              <a:effectLst/>
              <a:sp3d/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spPr>
              <a:solidFill>
                <a:srgbClr val="FFFF00"/>
              </a:solidFill>
              <a:ln w="25400">
                <a:solidFill>
                  <a:srgbClr val="FFFF00"/>
                </a:solidFill>
              </a:ln>
              <a:effectLst/>
              <a:sp3d contourW="25400">
                <a:contourClr>
                  <a:srgbClr val="FFFF00"/>
                </a:contourClr>
              </a:sp3d>
            </c:spPr>
          </c:dPt>
          <c:dPt>
            <c:idx val="6"/>
            <c:bubble3D val="0"/>
            <c:spPr>
              <a:solidFill>
                <a:srgbClr val="66FF99"/>
              </a:solidFill>
              <a:ln w="25400">
                <a:solidFill>
                  <a:srgbClr val="66FF99"/>
                </a:solidFill>
              </a:ln>
              <a:effectLst/>
              <a:sp3d contourW="25400">
                <a:contourClr>
                  <a:srgbClr val="66FF99"/>
                </a:contourClr>
              </a:sp3d>
            </c:spPr>
          </c:dPt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2308.3000000000002</c:v>
                </c:pt>
                <c:pt idx="1">
                  <c:v>11651.7</c:v>
                </c:pt>
                <c:pt idx="2">
                  <c:v>98</c:v>
                </c:pt>
                <c:pt idx="3">
                  <c:v>5193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455413385826771"/>
          <c:y val="0.92574704724409451"/>
          <c:w val="0.72544592267525831"/>
          <c:h val="4.825904092646035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0.65</cdr:x>
      <cdr:y>0.41844</cdr:y>
    </cdr:from>
    <cdr:to>
      <cdr:x>0.77699</cdr:x>
      <cdr:y>0.59427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4680520" y="2176016"/>
          <a:ext cx="914400" cy="9144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0.54</cdr:x>
      <cdr:y>0.48767</cdr:y>
    </cdr:from>
    <cdr:to>
      <cdr:x>0.73</cdr:x>
      <cdr:y>0.5846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3888432" y="2536056"/>
          <a:ext cx="1368152" cy="50405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b="1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</a:rPr>
            <a:t>11651,7</a:t>
          </a:r>
        </a:p>
      </cdr:txBody>
    </cdr:sp>
  </cdr:relSizeAnchor>
  <cdr:relSizeAnchor xmlns:cdr="http://schemas.openxmlformats.org/drawingml/2006/chartDrawing">
    <cdr:from>
      <cdr:x>0.54</cdr:x>
      <cdr:y>0.12765</cdr:y>
    </cdr:from>
    <cdr:to>
      <cdr:x>0.68</cdr:x>
      <cdr:y>0.19689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3888432" y="663848"/>
          <a:ext cx="1008112" cy="36004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b="1" dirty="0" smtClean="0">
              <a:solidFill>
                <a:schemeClr val="tx1"/>
              </a:solidFill>
            </a:rPr>
            <a:t>2308,3</a:t>
          </a:r>
          <a:endParaRPr lang="ru-RU" sz="14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0.16</cdr:x>
      <cdr:y>0.21073</cdr:y>
    </cdr:from>
    <cdr:to>
      <cdr:x>0.28</cdr:x>
      <cdr:y>0.27997</cdr:y>
    </cdr:to>
    <cdr:sp macro="" textlink="">
      <cdr:nvSpPr>
        <cdr:cNvPr id="6" name="Прямоугольник 5"/>
        <cdr:cNvSpPr/>
      </cdr:nvSpPr>
      <cdr:spPr>
        <a:xfrm xmlns:a="http://schemas.openxmlformats.org/drawingml/2006/main">
          <a:off x="1152128" y="1095896"/>
          <a:ext cx="864096" cy="36004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b="1" dirty="0" smtClean="0">
              <a:solidFill>
                <a:schemeClr val="tx1"/>
              </a:solidFill>
            </a:rPr>
            <a:t>5193,0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88368BE-C6E0-440C-B5DF-F592876AC300}" type="datetimeFigureOut">
              <a:rPr lang="ru-RU"/>
              <a:pPr>
                <a:defRPr/>
              </a:pPr>
              <a:t>06.03.2024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3B21106-5D4C-4E21-91F5-018DCF709A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63577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93279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7315137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4588" y="685800"/>
            <a:ext cx="4570412" cy="34274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Заметки 2"/>
          <p:cNvSpPr>
            <a:spLocks noGrp="1"/>
          </p:cNvSpPr>
          <p:nvPr>
            <p:ph type="body" idx="1"/>
          </p:nvPr>
        </p:nvSpPr>
        <p:spPr bwMode="auto">
          <a:xfrm>
            <a:off x="685800" y="4346575"/>
            <a:ext cx="5486400" cy="4111625"/>
          </a:xfrm>
          <a:noFill/>
        </p:spPr>
        <p:txBody>
          <a:bodyPr wrap="square" lIns="91326" tIns="45664" rIns="91326" bIns="45664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6323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26" tIns="45664" rIns="91326" bIns="45664" anchor="b"/>
          <a:lstStyle/>
          <a:p>
            <a:pPr algn="r"/>
            <a:fld id="{0A699E77-1348-4826-B3A4-B41933DDBF37}" type="slidenum">
              <a:rPr lang="ru-RU" sz="1200"/>
              <a:pPr algn="r"/>
              <a:t>6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719316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B21BD-E9ED-493C-AB87-3F88531317DF}" type="datetime1">
              <a:rPr lang="ru-RU"/>
              <a:pPr>
                <a:defRPr/>
              </a:pPr>
              <a:t>06.03.2024</a:t>
            </a:fld>
            <a:endParaRPr lang="ru-RU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ТЫС.РУБЛЕЙ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C31F1-BFA9-4447-8F55-EADB56F7F6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DC9E0-8377-4B0C-B68C-C4057776304D}" type="datetime1">
              <a:rPr lang="ru-RU"/>
              <a:pPr>
                <a:defRPr/>
              </a:pPr>
              <a:t>06.03.2024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ТЫС.РУБЛЕЙ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75049-A7D1-4AE3-AB03-25D7CA8A876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FDE94-A815-4435-BFF1-F303FFBA3412}" type="datetime1">
              <a:rPr lang="ru-RU"/>
              <a:pPr>
                <a:defRPr/>
              </a:pPr>
              <a:t>06.03.2024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ТЫС.РУБЛЕЙ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F9081-D0FE-4A36-83D5-F4DFEA52408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222F3-6EA2-4956-9B8A-A3751D792AF5}" type="datetime1">
              <a:rPr lang="ru-RU"/>
              <a:pPr>
                <a:defRPr/>
              </a:pPr>
              <a:t>06.03.2024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ТЫС.РУБЛЕЙ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EF51C-E64D-495D-8691-9DCF178F3E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6746E-B0D7-4AF8-BC27-834CA29DDFB7}" type="datetime1">
              <a:rPr lang="ru-RU"/>
              <a:pPr>
                <a:defRPr/>
              </a:pPr>
              <a:t>06.03.2024</a:t>
            </a:fld>
            <a:endParaRPr lang="ru-RU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ТЫС.РУБЛЕЙ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EA8D7-9F40-4B94-BF46-54414963FB4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251F3-3021-4F8B-8B9B-C38710AE3CD7}" type="datetime1">
              <a:rPr lang="ru-RU"/>
              <a:pPr>
                <a:defRPr/>
              </a:pPr>
              <a:t>06.03.2024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ТЫС.РУБЛЕЙ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FA562-A0CE-473D-A7AC-124C1CB941C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31EB3-20F9-4497-B8FA-45134E3D6F9A}" type="datetime1">
              <a:rPr lang="ru-RU"/>
              <a:pPr>
                <a:defRPr/>
              </a:pPr>
              <a:t>06.03.2024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ТЫС.РУБЛЕЙ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9759B-D3F5-45EF-9F17-72144F220BC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DFE70-BD7B-4E46-8CA7-7C68405B20BE}" type="datetime1">
              <a:rPr lang="ru-RU"/>
              <a:pPr>
                <a:defRPr/>
              </a:pPr>
              <a:t>06.03.2024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ТЫС.РУБЛЕЙ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9039D-A6F8-4CC3-B869-7DF38ACFA04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8A032-285D-4AEC-BAF9-75AED90B117B}" type="datetime1">
              <a:rPr lang="ru-RU"/>
              <a:pPr>
                <a:defRPr/>
              </a:pPr>
              <a:t>06.03.2024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ТЫС.РУБЛЕЙ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A4122-3EC4-4E61-B7D4-85A235E8F7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C570F-9C4C-41B5-BE92-7312839FE1CD}" type="datetime1">
              <a:rPr lang="ru-RU"/>
              <a:pPr>
                <a:defRPr/>
              </a:pPr>
              <a:t>06.03.2024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ТЫС.РУБЛЕЙ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B00FC-4F9A-4DEF-8D63-3D0AEA12B4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7B1D4-E75C-470C-87E0-FB89F8701578}" type="datetime1">
              <a:rPr lang="ru-RU"/>
              <a:pPr>
                <a:defRPr/>
              </a:pPr>
              <a:t>06.03.2024</a:t>
            </a:fld>
            <a:endParaRPr lang="ru-RU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ТЫС.РУБЛЕЙ</a:t>
            </a: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8C3DB-E071-4679-895B-B31BCCADF43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EED6B3-5249-4EAD-9BC8-D582CDBBA214}" type="datetime1">
              <a:rPr lang="ru-RU"/>
              <a:pPr>
                <a:defRPr/>
              </a:pPr>
              <a:t>06.03.2024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ТЫС.РУБЛЕЙ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494014-790C-4120-8CA4-9B5D06F503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59" r:id="rId2"/>
    <p:sldLayoutId id="2147483961" r:id="rId3"/>
    <p:sldLayoutId id="2147483958" r:id="rId4"/>
    <p:sldLayoutId id="2147483957" r:id="rId5"/>
    <p:sldLayoutId id="2147483956" r:id="rId6"/>
    <p:sldLayoutId id="2147483955" r:id="rId7"/>
    <p:sldLayoutId id="2147483954" r:id="rId8"/>
    <p:sldLayoutId id="2147483962" r:id="rId9"/>
    <p:sldLayoutId id="2147483953" r:id="rId10"/>
    <p:sldLayoutId id="2147483952" r:id="rId11"/>
  </p:sldLayoutIdLst>
  <p:timing>
    <p:tnLst>
      <p:par>
        <p:cTn id="1" dur="indefinite" restart="never" nodeType="tmRoot"/>
      </p:par>
    </p:tnLst>
  </p:timing>
  <p:hf hd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4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6" name="Text Box 67"/>
          <p:cNvSpPr txBox="1">
            <a:spLocks noChangeArrowheads="1"/>
          </p:cNvSpPr>
          <p:nvPr/>
        </p:nvSpPr>
        <p:spPr bwMode="auto">
          <a:xfrm>
            <a:off x="250825" y="476250"/>
            <a:ext cx="8893175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БЮДЖЕТ ДЛЯ ГРАЖДАН</a:t>
            </a:r>
            <a:b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по годовому отчету об исполнении бюджета муниципального образования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«</a:t>
            </a:r>
            <a:r>
              <a:rPr lang="ru-RU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Пенский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сельсовет»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Беловского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района Курской области за </a:t>
            </a:r>
            <a:b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2022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год </a:t>
            </a:r>
            <a:b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48135" name="SapphireHiddenControl" hidden="1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0" cy="40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1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4" name="Нижний колонтитул 4"/>
          <p:cNvSpPr txBox="1">
            <a:spLocks noGrp="1"/>
          </p:cNvSpPr>
          <p:nvPr/>
        </p:nvSpPr>
        <p:spPr bwMode="auto">
          <a:xfrm>
            <a:off x="7988300" y="1052513"/>
            <a:ext cx="11493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1100" b="1" dirty="0" smtClean="0">
                <a:latin typeface="Trebuchet MS" pitchFamily="34" charset="0"/>
              </a:rPr>
              <a:t>ТЫС.</a:t>
            </a:r>
            <a:r>
              <a:rPr lang="ru-RU" sz="1100" b="1" dirty="0" smtClean="0">
                <a:latin typeface="Trebuchet MS" pitchFamily="34" charset="0"/>
              </a:rPr>
              <a:t>РУБЛЕЙ</a:t>
            </a:r>
            <a:endParaRPr lang="ru-RU" sz="1100" b="1" dirty="0">
              <a:latin typeface="Trebuchet MS" pitchFamily="34" charset="0"/>
            </a:endParaRPr>
          </a:p>
        </p:txBody>
      </p:sp>
      <p:sp>
        <p:nvSpPr>
          <p:cNvPr id="116745" name="Номер слайда 11"/>
          <p:cNvSpPr txBox="1">
            <a:spLocks noGrp="1"/>
          </p:cNvSpPr>
          <p:nvPr/>
        </p:nvSpPr>
        <p:spPr bwMode="auto">
          <a:xfrm>
            <a:off x="7443788" y="6475413"/>
            <a:ext cx="1828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200" b="1">
              <a:solidFill>
                <a:srgbClr val="7F7F7F"/>
              </a:solidFill>
              <a:latin typeface="Trebuchet MS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052736"/>
          </a:xfrm>
          <a:blipFill>
            <a:blip r:embed="rId2"/>
            <a:tile tx="0" ty="0" sx="100000" sy="100000" flip="none" algn="tl"/>
          </a:blipFill>
          <a:effectLst/>
          <a:sp3d prstMaterial="matte"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itchFamily="18" charset="0"/>
              <a:buNone/>
              <a:defRPr/>
            </a:pPr>
            <a:r>
              <a:rPr lang="ru-RU" sz="2800" dirty="0" smtClean="0">
                <a:solidFill>
                  <a:srgbClr val="0D79CA"/>
                </a:solidFill>
                <a:effectLst/>
                <a:latin typeface="Tahoma" pitchFamily="34" charset="0"/>
                <a:cs typeface="Tahoma" pitchFamily="34" charset="0"/>
              </a:rPr>
              <a:t>ТРАНСФЕРТЫ ИЗ ВЫШЕСТОЯЩИХ БЮДЖЕТОВ за </a:t>
            </a:r>
            <a:r>
              <a:rPr lang="ru-RU" sz="2800" dirty="0" smtClean="0">
                <a:solidFill>
                  <a:srgbClr val="0D79CA"/>
                </a:solidFill>
                <a:effectLst/>
                <a:latin typeface="Arial" charset="0"/>
                <a:cs typeface="Tahoma" pitchFamily="34" charset="0"/>
              </a:rPr>
              <a:t>2022</a:t>
            </a:r>
            <a:r>
              <a:rPr lang="ru-RU" sz="2800" dirty="0" smtClean="0">
                <a:solidFill>
                  <a:srgbClr val="0D79CA"/>
                </a:solidFill>
                <a:effectLst/>
                <a:latin typeface="Tahoma" pitchFamily="34" charset="0"/>
                <a:cs typeface="Tahoma" pitchFamily="34" charset="0"/>
              </a:rPr>
              <a:t> </a:t>
            </a:r>
            <a:r>
              <a:rPr lang="ru-RU" sz="2800" dirty="0" smtClean="0">
                <a:solidFill>
                  <a:srgbClr val="0D79CA"/>
                </a:solidFill>
                <a:effectLst/>
                <a:latin typeface="Tahoma" pitchFamily="34" charset="0"/>
                <a:cs typeface="Tahoma" pitchFamily="34" charset="0"/>
              </a:rPr>
              <a:t>год</a:t>
            </a: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629816127"/>
              </p:ext>
            </p:extLst>
          </p:nvPr>
        </p:nvGraphicFramePr>
        <p:xfrm>
          <a:off x="899592" y="1397000"/>
          <a:ext cx="7200800" cy="5200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51520" y="3067203"/>
            <a:ext cx="648072" cy="3617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98,0</a:t>
            </a:r>
            <a:endParaRPr lang="ru-RU" sz="14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cxnSp>
        <p:nvCxnSpPr>
          <p:cNvPr id="10" name="Соединительная линия уступом 9"/>
          <p:cNvCxnSpPr/>
          <p:nvPr/>
        </p:nvCxnSpPr>
        <p:spPr>
          <a:xfrm>
            <a:off x="827584" y="3212976"/>
            <a:ext cx="432048" cy="14401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6"/>
          </p:nvPr>
        </p:nvSpPr>
        <p:spPr>
          <a:xfrm>
            <a:off x="7315200" y="6492875"/>
            <a:ext cx="1828800" cy="36512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117762" name="Rectangle 6"/>
          <p:cNvSpPr>
            <a:spLocks noChangeArrowheads="1"/>
          </p:cNvSpPr>
          <p:nvPr/>
        </p:nvSpPr>
        <p:spPr bwMode="auto">
          <a:xfrm>
            <a:off x="0" y="1196975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СТРУКТУРА РАСХОДОВ  БЮДЖЕТА </a:t>
            </a:r>
          </a:p>
          <a:p>
            <a:pPr algn="ctr"/>
            <a:r>
              <a:rPr lang="ru-RU" sz="4000" dirty="0">
                <a:solidFill>
                  <a:srgbClr val="FF0000"/>
                </a:solidFill>
              </a:rPr>
              <a:t>МУНИЦИПАЛЬНОГО</a:t>
            </a:r>
          </a:p>
          <a:p>
            <a:pPr algn="ctr"/>
            <a:r>
              <a:rPr lang="ru-RU" sz="4000" dirty="0">
                <a:solidFill>
                  <a:srgbClr val="FF0000"/>
                </a:solidFill>
              </a:rPr>
              <a:t> ОБРАЗОВАНИЯ </a:t>
            </a:r>
            <a:r>
              <a:rPr lang="ru-RU" sz="4000" dirty="0" smtClean="0">
                <a:solidFill>
                  <a:srgbClr val="FF0000"/>
                </a:solidFill>
              </a:rPr>
              <a:t>«ПЕНСКИЙ </a:t>
            </a:r>
            <a:r>
              <a:rPr lang="ru-RU" sz="4000" dirty="0">
                <a:solidFill>
                  <a:srgbClr val="FF0000"/>
                </a:solidFill>
              </a:rPr>
              <a:t>СЕЛЬСОВЕТ</a:t>
            </a:r>
            <a:br>
              <a:rPr lang="ru-RU" sz="4000" dirty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БЕЛОВСКОГО </a:t>
            </a:r>
            <a:r>
              <a:rPr lang="ru-RU" sz="4000" dirty="0">
                <a:solidFill>
                  <a:srgbClr val="FF0000"/>
                </a:solidFill>
              </a:rPr>
              <a:t>РАЙОНА КУРСКОЙ ОБЛАСТИ В </a:t>
            </a:r>
            <a:r>
              <a:rPr lang="ru-RU" sz="4000" dirty="0" smtClean="0">
                <a:solidFill>
                  <a:srgbClr val="FF0000"/>
                </a:solidFill>
              </a:rPr>
              <a:t>2022 </a:t>
            </a:r>
            <a:r>
              <a:rPr lang="ru-RU" sz="4000" dirty="0">
                <a:solidFill>
                  <a:srgbClr val="FF0000"/>
                </a:solidFill>
              </a:rPr>
              <a:t>ГОДУ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Нижний колонтитул 4"/>
          <p:cNvSpPr>
            <a:spLocks noGrp="1"/>
          </p:cNvSpPr>
          <p:nvPr>
            <p:ph type="ftr" sz="quarter" idx="15"/>
          </p:nvPr>
        </p:nvSpPr>
        <p:spPr bwMode="auto">
          <a:xfrm>
            <a:off x="8027988" y="1052513"/>
            <a:ext cx="1116012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chemeClr val="tx1"/>
                </a:solidFill>
                <a:cs typeface="Arial" charset="0"/>
              </a:rPr>
              <a:t>ТЫС.РУБЛЕЙ</a:t>
            </a: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>
          <a:xfrm>
            <a:off x="7304088" y="6492875"/>
            <a:ext cx="1828800" cy="365125"/>
          </a:xfrm>
        </p:spPr>
        <p:txBody>
          <a:bodyPr>
            <a:normAutofit/>
          </a:bodyPr>
          <a:lstStyle/>
          <a:p>
            <a:pPr>
              <a:defRPr/>
            </a:pPr>
            <a:fld id="{D62E2109-3F6F-421A-85B8-BB1529446D7C}" type="slidenum">
              <a:rPr lang="ru-RU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32"/>
          </a:xfrm>
          <a:blipFill>
            <a:blip r:embed="rId2"/>
            <a:tile tx="0" ty="0" sx="100000" sy="100000" flip="none" algn="tl"/>
          </a:blipFill>
          <a:effectLst/>
          <a:sp3d prstMaterial="matte"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itchFamily="18" charset="0"/>
              <a:buNone/>
              <a:defRPr/>
            </a:pPr>
            <a:r>
              <a:rPr lang="ru-RU" sz="2000" b="0" dirty="0" smtClean="0">
                <a:solidFill>
                  <a:srgbClr val="0D79CA"/>
                </a:solidFill>
                <a:effectLst/>
                <a:latin typeface="Tahoma" pitchFamily="34" charset="0"/>
                <a:cs typeface="Tahoma" pitchFamily="34" charset="0"/>
              </a:rPr>
              <a:t>РАСПРЕДЕЛЕНИЕ РАСХОДОВ </a:t>
            </a:r>
            <a:br>
              <a:rPr lang="ru-RU" sz="2000" b="0" dirty="0" smtClean="0">
                <a:solidFill>
                  <a:srgbClr val="0D79CA"/>
                </a:solidFill>
                <a:effectLst/>
                <a:latin typeface="Tahoma" pitchFamily="34" charset="0"/>
                <a:cs typeface="Tahoma" pitchFamily="34" charset="0"/>
              </a:rPr>
            </a:br>
            <a:r>
              <a:rPr lang="ru-RU" sz="2000" b="0" dirty="0" smtClean="0">
                <a:solidFill>
                  <a:srgbClr val="0D79CA"/>
                </a:solidFill>
                <a:effectLst/>
                <a:latin typeface="Tahoma" pitchFamily="34" charset="0"/>
                <a:cs typeface="Tahoma" pitchFamily="34" charset="0"/>
              </a:rPr>
              <a:t>по муниципальным программам за  </a:t>
            </a:r>
            <a:r>
              <a:rPr lang="ru-RU" sz="2000" b="0" dirty="0" smtClean="0">
                <a:solidFill>
                  <a:srgbClr val="0D79CA"/>
                </a:solidFill>
                <a:effectLst/>
                <a:latin typeface="Tahoma" pitchFamily="34" charset="0"/>
                <a:cs typeface="Tahoma" pitchFamily="34" charset="0"/>
              </a:rPr>
              <a:t>202</a:t>
            </a:r>
            <a:r>
              <a:rPr lang="ru-RU" sz="2000" b="0" dirty="0" smtClean="0">
                <a:solidFill>
                  <a:srgbClr val="0D79CA"/>
                </a:solidFill>
                <a:effectLst/>
                <a:latin typeface="Arial" charset="0"/>
                <a:cs typeface="Tahoma" pitchFamily="34" charset="0"/>
              </a:rPr>
              <a:t>2</a:t>
            </a:r>
            <a:r>
              <a:rPr lang="ru-RU" sz="2000" b="0" dirty="0" smtClean="0">
                <a:solidFill>
                  <a:srgbClr val="0D79CA"/>
                </a:solidFill>
                <a:effectLst/>
                <a:latin typeface="Tahoma" pitchFamily="34" charset="0"/>
                <a:cs typeface="Tahoma" pitchFamily="34" charset="0"/>
              </a:rPr>
              <a:t> </a:t>
            </a:r>
            <a:r>
              <a:rPr lang="ru-RU" sz="2000" b="0" dirty="0" smtClean="0">
                <a:solidFill>
                  <a:srgbClr val="0D79CA"/>
                </a:solidFill>
                <a:effectLst/>
                <a:latin typeface="Tahoma" pitchFamily="34" charset="0"/>
                <a:cs typeface="Tahoma" pitchFamily="34" charset="0"/>
              </a:rPr>
              <a:t>год</a:t>
            </a:r>
          </a:p>
        </p:txBody>
      </p:sp>
      <p:graphicFrame>
        <p:nvGraphicFramePr>
          <p:cNvPr id="118846" name="Group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780166"/>
              </p:ext>
            </p:extLst>
          </p:nvPr>
        </p:nvGraphicFramePr>
        <p:xfrm>
          <a:off x="35496" y="1052513"/>
          <a:ext cx="8928992" cy="5112791"/>
        </p:xfrm>
        <a:graphic>
          <a:graphicData uri="http://schemas.openxmlformats.org/drawingml/2006/table">
            <a:tbl>
              <a:tblPr/>
              <a:tblGrid>
                <a:gridCol w="7605778"/>
                <a:gridCol w="1323214"/>
              </a:tblGrid>
              <a:tr h="78623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расхода</a:t>
                      </a:r>
                    </a:p>
                  </a:txBody>
                  <a:tcPr marL="7499" marR="7499" marT="7499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Сумма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( </a:t>
                      </a:r>
                      <a:r>
                        <a:rPr kumimoji="0" lang="ru-RU" sz="16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тыс.руб</a:t>
                      </a: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.)</a:t>
                      </a:r>
                    </a:p>
                  </a:txBody>
                  <a:tcPr marL="7499" marR="7499" marT="7499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  <a:tr h="381840">
                <a:tc>
                  <a:txBody>
                    <a:bodyPr/>
                    <a:lstStyle/>
                    <a:p>
                      <a:pPr marL="0" marR="0" lvl="0" indent="18097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499" marR="7499" marT="7499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499" marR="7499" marT="7499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  <a:tr h="884260">
                <a:tc>
                  <a:txBody>
                    <a:bodyPr/>
                    <a:lstStyle/>
                    <a:p>
                      <a:pPr marL="0" marR="0" lvl="0" indent="18097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Муниципальная программа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Пенского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сельсовета Беловского района Курской области «Развитие культуры в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Пенского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сельсовета Беловского района Курской области»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499" marR="7499" marT="7499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19076,3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499" marR="7499" marT="7499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  <a:tr h="844899">
                <a:tc>
                  <a:txBody>
                    <a:bodyPr/>
                    <a:lstStyle/>
                    <a:p>
                      <a:pPr marL="0" marR="0" lvl="0" indent="1809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Пенского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сельсовета Беловского района Курской области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«Обеспечение доступным и комфортным жильем и коммунальными услугами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Пенского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сельсовета Беловского района Курской области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99" marR="7499" marT="7499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157,5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499" marR="7499" marT="7499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  <a:tr h="665648">
                <a:tc>
                  <a:txBody>
                    <a:bodyPr/>
                    <a:lstStyle/>
                    <a:p>
                      <a:pPr marL="0" marR="0" lvl="0" indent="1809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Пенского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сельсовета Беловского района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Фатежского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района Курской области «Развитие муниципальной службы в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Пенском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сельсовете Беловского района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Курской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области» </a:t>
                      </a:r>
                    </a:p>
                  </a:txBody>
                  <a:tcPr marL="7499" marR="7499" marT="7499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</a:p>
                  </a:txBody>
                  <a:tcPr marL="7499" marR="7499" marT="7499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  <a:tr h="665648">
                <a:tc>
                  <a:txBody>
                    <a:bodyPr/>
                    <a:lstStyle/>
                    <a:p>
                      <a:pPr marL="0" marR="0" lvl="0" indent="1809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Пенского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сельсовета Беловского района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Курской области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«Другие вопросы в области национальной экономики» в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Пенском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сельсовете Беловского района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Курской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области </a:t>
                      </a:r>
                    </a:p>
                  </a:txBody>
                  <a:tcPr marL="7499" marR="7499" marT="7499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166,5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499" marR="7499" marT="7499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  <a:tr h="884260">
                <a:tc>
                  <a:txBody>
                    <a:bodyPr/>
                    <a:lstStyle/>
                    <a:p>
                      <a:pPr marL="0" marR="0" lvl="0" indent="1809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«Защита населения и территории от чрезвычайных ситуаций, обеспечение пожарной безопасности и безопасности людей на водных объектах на 2018-2020годы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 </a:t>
                      </a:r>
                    </a:p>
                  </a:txBody>
                  <a:tcPr marL="7499" marR="7499" marT="7499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3,3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99" marR="7499" marT="7499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11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B2D76934-C64B-44ED-A1C8-85079856A4A8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ru-RU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19174" y="26145"/>
            <a:ext cx="9144000" cy="997446"/>
          </a:xfrm>
          <a:blipFill>
            <a:blip r:embed="rId2"/>
            <a:tile tx="0" ty="0" sx="100000" sy="100000" flip="none" algn="tl"/>
          </a:blipFill>
          <a:effectLst/>
          <a:sp3d prstMaterial="matte"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itchFamily="18" charset="0"/>
              <a:buNone/>
              <a:defRPr/>
            </a:pPr>
            <a:r>
              <a:rPr lang="ru-RU" sz="2800" dirty="0" smtClean="0">
                <a:solidFill>
                  <a:srgbClr val="0D79CA"/>
                </a:solidFill>
                <a:effectLst/>
                <a:latin typeface="Tahoma" pitchFamily="34" charset="0"/>
                <a:cs typeface="Tahoma" pitchFamily="34" charset="0"/>
              </a:rPr>
              <a:t>РАСХОДЫ БЮДЖЕТА </a:t>
            </a:r>
            <a:br>
              <a:rPr lang="ru-RU" sz="2800" dirty="0" smtClean="0">
                <a:solidFill>
                  <a:srgbClr val="0D79CA"/>
                </a:solidFill>
                <a:effectLst/>
                <a:latin typeface="Tahoma" pitchFamily="34" charset="0"/>
                <a:cs typeface="Tahoma" pitchFamily="34" charset="0"/>
              </a:rPr>
            </a:br>
            <a:r>
              <a:rPr lang="ru-RU" sz="2800" dirty="0" smtClean="0">
                <a:solidFill>
                  <a:srgbClr val="0D79CA"/>
                </a:solidFill>
                <a:effectLst/>
                <a:latin typeface="Tahoma" pitchFamily="34" charset="0"/>
                <a:cs typeface="Tahoma" pitchFamily="34" charset="0"/>
              </a:rPr>
              <a:t>ЗА </a:t>
            </a:r>
            <a:r>
              <a:rPr lang="ru-RU" sz="2800" dirty="0" smtClean="0">
                <a:solidFill>
                  <a:srgbClr val="0D79CA"/>
                </a:solidFill>
                <a:effectLst/>
                <a:latin typeface="Tahoma" pitchFamily="34" charset="0"/>
                <a:cs typeface="Tahoma" pitchFamily="34" charset="0"/>
              </a:rPr>
              <a:t>202</a:t>
            </a:r>
            <a:r>
              <a:rPr lang="ru-RU" sz="2800" dirty="0" smtClean="0">
                <a:solidFill>
                  <a:srgbClr val="0D79CA"/>
                </a:solidFill>
                <a:effectLst/>
                <a:latin typeface="Arial" charset="0"/>
                <a:cs typeface="Tahoma" pitchFamily="34" charset="0"/>
              </a:rPr>
              <a:t>2</a:t>
            </a:r>
            <a:r>
              <a:rPr lang="ru-RU" sz="2800" dirty="0" smtClean="0">
                <a:solidFill>
                  <a:srgbClr val="0D79CA"/>
                </a:solidFill>
                <a:effectLst/>
                <a:latin typeface="Tahoma" pitchFamily="34" charset="0"/>
                <a:cs typeface="Tahoma" pitchFamily="34" charset="0"/>
              </a:rPr>
              <a:t> </a:t>
            </a:r>
            <a:r>
              <a:rPr lang="ru-RU" sz="2800" dirty="0" smtClean="0">
                <a:solidFill>
                  <a:srgbClr val="0D79CA"/>
                </a:solidFill>
                <a:effectLst/>
                <a:latin typeface="Tahoma" pitchFamily="34" charset="0"/>
                <a:cs typeface="Tahoma" pitchFamily="34" charset="0"/>
              </a:rPr>
              <a:t>ГОД</a:t>
            </a:r>
            <a:br>
              <a:rPr lang="ru-RU" sz="2800" dirty="0" smtClean="0">
                <a:solidFill>
                  <a:srgbClr val="0D79CA"/>
                </a:solidFill>
                <a:effectLst/>
                <a:latin typeface="Tahoma" pitchFamily="34" charset="0"/>
                <a:cs typeface="Tahoma" pitchFamily="34" charset="0"/>
              </a:rPr>
            </a:br>
            <a:endParaRPr lang="ru-RU" sz="2800" dirty="0" smtClean="0">
              <a:solidFill>
                <a:srgbClr val="0D79CA"/>
              </a:solidFill>
              <a:effectLst/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119892" name="Group 84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020298702"/>
              </p:ext>
            </p:extLst>
          </p:nvPr>
        </p:nvGraphicFramePr>
        <p:xfrm>
          <a:off x="0" y="1052513"/>
          <a:ext cx="9144000" cy="5465198"/>
        </p:xfrm>
        <a:graphic>
          <a:graphicData uri="http://schemas.openxmlformats.org/drawingml/2006/table">
            <a:tbl>
              <a:tblPr/>
              <a:tblGrid>
                <a:gridCol w="4043363"/>
                <a:gridCol w="1457325"/>
                <a:gridCol w="1384300"/>
                <a:gridCol w="1238250"/>
                <a:gridCol w="1020762"/>
              </a:tblGrid>
              <a:tr h="504279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тыс. рублей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  <a:tr h="10445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расхода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Раздел, подраздел</a:t>
                      </a: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Утверждено </a:t>
                      </a: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Исполнено </a:t>
                      </a: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% исполнения </a:t>
                      </a: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180975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ОБЩЕГОСУДАРСТВЕННЫЕ ВОПРОСЫ</a:t>
                      </a: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80975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0100</a:t>
                      </a: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>
                          <a:tab pos="1438275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1977,7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>
                          <a:tab pos="1438275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1841,1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38275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93,1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</a:endParaRP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  <a:tr h="739775">
                <a:tc>
                  <a:txBody>
                    <a:bodyPr/>
                    <a:lstStyle/>
                    <a:p>
                      <a:pPr marL="180975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НАЦИОНАЛЬНАЯ ОБОРОНА</a:t>
                      </a: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4667250" marR="0" lvl="0" indent="-4486275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0200</a:t>
                      </a: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98,0 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</a:endParaRP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98,0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</a:endParaRP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  <a:tr h="741363">
                <a:tc>
                  <a:txBody>
                    <a:bodyPr/>
                    <a:lstStyle/>
                    <a:p>
                      <a:pPr marL="180975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4667250" marR="0" lvl="0" indent="-4486275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0300</a:t>
                      </a: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5,6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3,3 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58,9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  <a:tr h="741363">
                <a:tc>
                  <a:txBody>
                    <a:bodyPr/>
                    <a:lstStyle/>
                    <a:p>
                      <a:pPr marL="180975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НАЦИОНАЛЬНАЯ ЭКОНОМИКА</a:t>
                      </a: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4667250" marR="0" lvl="0" indent="-4486275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0400</a:t>
                      </a: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166,5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166,5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1809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ЖИЛИЩНО-КОММУНАЛЬНОЕ </a:t>
                      </a:r>
                    </a:p>
                    <a:p>
                      <a:pPr marL="0" marR="0" lvl="0" indent="1809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ХОЗЯЙСТВО</a:t>
                      </a: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80975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0500</a:t>
                      </a: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187,5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157,5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84,0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180975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КУЛЬТУРА, КИНЕМАТОГРАФИЯ</a:t>
                      </a: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80975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0800</a:t>
                      </a: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19177,1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19076,3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99,5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  <a:tr h="4365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ВСЕГО РАСХОДОВ:   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38" marR="6838" marT="683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21612,5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21342,6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98,8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38" marR="6838" marT="6838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rgbClr val="FF0000"/>
                </a:solidFill>
                <a:latin typeface="Constantia" pitchFamily="18" charset="0"/>
              </a:rPr>
              <a:t>КОНТАКТНАЯ ИНФОРМАЦИЯ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714375"/>
            <a:ext cx="9144000" cy="4739759"/>
          </a:xfrm>
          <a:prstGeom prst="rect">
            <a:avLst/>
          </a:prstGeom>
          <a:blipFill dpi="0" rotWithShape="1">
            <a:blip r:embed="rId2" cstate="print">
              <a:alphaModFix amt="30000"/>
            </a:blip>
            <a:srcRect/>
            <a:stretch>
              <a:fillRect/>
            </a:stretch>
          </a:blip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260CE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АДМИНИСТРАЦИЯ </a:t>
            </a:r>
            <a:r>
              <a:rPr lang="ru-RU" sz="4000" b="1" dirty="0" smtClean="0">
                <a:solidFill>
                  <a:srgbClr val="260CE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ПЕНСКОГО СЕЛЬСОВЕТА </a:t>
            </a:r>
            <a:r>
              <a:rPr lang="ru-RU" sz="4000" b="1" dirty="0" err="1">
                <a:solidFill>
                  <a:srgbClr val="260CE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СЕЛЬСОВЕТА</a:t>
            </a:r>
            <a:r>
              <a:rPr lang="ru-RU" sz="4000" b="1" dirty="0">
                <a:solidFill>
                  <a:srgbClr val="260CE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 </a:t>
            </a:r>
            <a:r>
              <a:rPr lang="ru-RU" sz="4000" b="1" dirty="0" smtClean="0">
                <a:solidFill>
                  <a:srgbClr val="260CE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БЕЛОВСКОГО </a:t>
            </a:r>
            <a:r>
              <a:rPr lang="ru-RU" sz="4000" b="1" dirty="0">
                <a:solidFill>
                  <a:srgbClr val="260CE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РАЙОНА</a:t>
            </a:r>
            <a:endParaRPr lang="ru-RU" sz="3600" b="1" dirty="0">
              <a:solidFill>
                <a:srgbClr val="260CE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  <a:p>
            <a:pPr algn="ctr"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307913 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 Курская область,</a:t>
            </a:r>
          </a:p>
          <a:p>
            <a:pPr algn="ctr">
              <a:defRPr/>
            </a:pPr>
            <a:r>
              <a:rPr lang="ru-RU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Беловский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район, </a:t>
            </a:r>
            <a:r>
              <a:rPr lang="ru-RU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с.Пены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ул. Базарная, д. 38</a:t>
            </a:r>
            <a:endParaRPr lang="ru-RU" sz="2000" b="1" dirty="0">
              <a:solidFill>
                <a:srgbClr val="7030A0"/>
              </a:solidFill>
              <a:latin typeface="Trebuchet MS" pitchFamily="34" charset="0"/>
            </a:endParaRPr>
          </a:p>
          <a:p>
            <a:pPr algn="ctr">
              <a:defRPr/>
            </a:pPr>
            <a:r>
              <a:rPr lang="ru-RU" sz="1600" b="1" dirty="0">
                <a:latin typeface="Times New Roman" pitchFamily="18" charset="0"/>
              </a:rPr>
              <a:t>ГЛАВА </a:t>
            </a:r>
            <a:r>
              <a:rPr lang="ru-RU" sz="1600" b="1" dirty="0" smtClean="0">
                <a:latin typeface="Times New Roman" pitchFamily="18" charset="0"/>
              </a:rPr>
              <a:t>ПЕНСКОГО </a:t>
            </a:r>
            <a:r>
              <a:rPr lang="ru-RU" sz="1600" b="1" dirty="0">
                <a:latin typeface="Times New Roman" pitchFamily="18" charset="0"/>
              </a:rPr>
              <a:t>СЕЛЬСОВЕТА: </a:t>
            </a:r>
            <a:r>
              <a:rPr lang="ru-RU" sz="1600" b="1" dirty="0" smtClean="0">
                <a:latin typeface="Times New Roman" pitchFamily="18" charset="0"/>
              </a:rPr>
              <a:t>Тищенко Александр Иванович</a:t>
            </a:r>
            <a:r>
              <a:rPr lang="ru-RU" sz="1600" dirty="0">
                <a:latin typeface="Times New Roman" pitchFamily="18" charset="0"/>
              </a:rPr>
              <a:t>  </a:t>
            </a:r>
          </a:p>
          <a:p>
            <a:pPr algn="ctr">
              <a:defRPr/>
            </a:pPr>
            <a:endParaRPr lang="ru-RU" sz="1600" b="1" dirty="0">
              <a:solidFill>
                <a:srgbClr val="0070C0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ru-RU" b="1" dirty="0"/>
              <a:t>Телефон:</a:t>
            </a:r>
            <a:endParaRPr lang="ru-RU" dirty="0"/>
          </a:p>
          <a:p>
            <a:pPr algn="ctr">
              <a:defRPr/>
            </a:pPr>
            <a:r>
              <a:rPr lang="ru-RU" dirty="0" smtClean="0"/>
              <a:t>8(47149) 3-42-96</a:t>
            </a:r>
            <a:endParaRPr lang="ru-RU" b="1" dirty="0">
              <a:solidFill>
                <a:srgbClr val="0070C0"/>
              </a:solidFill>
              <a:latin typeface="Trebuchet MS" pitchFamily="34" charset="0"/>
            </a:endParaRPr>
          </a:p>
          <a:p>
            <a:pPr algn="ctr">
              <a:defRPr/>
            </a:pPr>
            <a:endParaRPr lang="ru-RU" b="1" dirty="0">
              <a:solidFill>
                <a:srgbClr val="0070C0"/>
              </a:solidFill>
              <a:latin typeface="Trebuchet MS" pitchFamily="34" charset="0"/>
            </a:endParaRPr>
          </a:p>
          <a:p>
            <a:pPr algn="ctr">
              <a:defRPr/>
            </a:pPr>
            <a:r>
              <a:rPr lang="en-US" sz="4000" b="1" dirty="0">
                <a:latin typeface="Trebuchet MS" pitchFamily="34" charset="0"/>
              </a:rPr>
              <a:t>e-mail</a:t>
            </a:r>
            <a:r>
              <a:rPr lang="ru-RU" sz="4000" b="1" dirty="0" smtClean="0">
                <a:latin typeface="Trebuchet MS" pitchFamily="34" charset="0"/>
              </a:rPr>
              <a:t>:</a:t>
            </a:r>
            <a:r>
              <a:rPr lang="en-US" dirty="0" err="1" smtClean="0"/>
              <a:t>adm_penss@rambler</a:t>
            </a:r>
            <a:r>
              <a:rPr lang="ru-RU" dirty="0" smtClean="0"/>
              <a:t>.</a:t>
            </a:r>
            <a:r>
              <a:rPr lang="en-US" dirty="0" err="1" smtClean="0"/>
              <a:t>ru</a:t>
            </a:r>
            <a:endParaRPr lang="en-US" dirty="0" smtClean="0"/>
          </a:p>
          <a:p>
            <a:pPr algn="ctr">
              <a:defRPr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37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678"/>
                            </p:stCondLst>
                            <p:childTnLst>
                              <p:par>
                                <p:cTn id="1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78"/>
                            </p:stCondLst>
                            <p:childTnLst>
                              <p:par>
                                <p:cTn id="2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678"/>
                            </p:stCondLst>
                            <p:childTnLst>
                              <p:par>
                                <p:cTn id="2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178"/>
                            </p:stCondLst>
                            <p:childTnLst>
                              <p:par>
                                <p:cTn id="3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678"/>
                            </p:stCondLst>
                            <p:childTnLst>
                              <p:par>
                                <p:cTn id="3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78"/>
                            </p:stCondLst>
                            <p:childTnLst>
                              <p:par>
                                <p:cTn id="3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678"/>
                            </p:stCondLst>
                            <p:childTnLst>
                              <p:par>
                                <p:cTn id="4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178"/>
                            </p:stCondLst>
                            <p:childTnLst>
                              <p:par>
                                <p:cTn id="4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214313"/>
            <a:ext cx="9144000" cy="5891212"/>
          </a:xfrm>
          <a:prstGeom prst="rect">
            <a:avLst/>
          </a:prstGeom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  <a:cs typeface="Tahoma" pitchFamily="34" charset="0"/>
              </a:rPr>
              <a:t>ЧТО ТАКОЕ «БЮДЖЕТ ДЛЯ ГРАЖДАН» ?</a:t>
            </a:r>
          </a:p>
          <a:p>
            <a:pPr algn="ctr">
              <a:defRPr/>
            </a:pPr>
            <a:endParaRPr lang="ru-RU" sz="1600" b="1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defRPr/>
            </a:pPr>
            <a:r>
              <a:rPr lang="ru-RU" sz="1600" b="1">
                <a:latin typeface="Tahoma" pitchFamily="34" charset="0"/>
                <a:cs typeface="Tahoma" pitchFamily="34" charset="0"/>
              </a:rPr>
              <a:t> </a:t>
            </a:r>
          </a:p>
          <a:p>
            <a:pPr algn="ctr">
              <a:defRPr/>
            </a:pPr>
            <a:r>
              <a:rPr lang="ru-RU" sz="1600" b="1">
                <a:latin typeface="Tahoma" pitchFamily="34" charset="0"/>
                <a:cs typeface="Tahoma" pitchFamily="34" charset="0"/>
              </a:rPr>
              <a:t>Проблема прозрачности действий власти на любом уровне сегодня особенно актуальна, поскольку прозрачность – основное условие открытости решений органов местного самоуправления (ОМСУ).</a:t>
            </a:r>
          </a:p>
          <a:p>
            <a:pPr algn="just">
              <a:defRPr/>
            </a:pPr>
            <a:endParaRPr lang="ru-RU" sz="1000" b="1">
              <a:latin typeface="Tahoma" pitchFamily="34" charset="0"/>
              <a:cs typeface="Tahoma" pitchFamily="34" charset="0"/>
            </a:endParaRPr>
          </a:p>
          <a:p>
            <a:pPr algn="just">
              <a:defRPr/>
            </a:pPr>
            <a:endParaRPr lang="en-US" sz="1000" b="1">
              <a:latin typeface="Tahoma" pitchFamily="34" charset="0"/>
              <a:cs typeface="Tahoma" pitchFamily="34" charset="0"/>
            </a:endParaRPr>
          </a:p>
          <a:p>
            <a:pPr algn="ctr">
              <a:defRPr/>
            </a:pPr>
            <a:r>
              <a:rPr lang="ru-RU" sz="1600" b="1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>БЮДЖЕТ </a:t>
            </a:r>
            <a:r>
              <a:rPr lang="ru-RU" sz="1600" b="1">
                <a:solidFill>
                  <a:srgbClr val="00B050"/>
                </a:solidFill>
                <a:cs typeface="Tahoma" pitchFamily="34" charset="0"/>
              </a:rPr>
              <a:t>СЕЛЬСКОГО ПОСЕЛЕНИЯ</a:t>
            </a:r>
            <a:r>
              <a:rPr lang="ru-RU" sz="1600" b="1">
                <a:latin typeface="Tahoma" pitchFamily="34" charset="0"/>
                <a:cs typeface="Tahoma" pitchFamily="34" charset="0"/>
              </a:rPr>
              <a:t> – это достаточно сложный документ</a:t>
            </a:r>
            <a:r>
              <a:rPr lang="ru-RU" sz="16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(!)</a:t>
            </a:r>
            <a:r>
              <a:rPr lang="ru-RU" sz="1600" b="1">
                <a:latin typeface="Tahoma" pitchFamily="34" charset="0"/>
                <a:cs typeface="Tahoma" pitchFamily="34" charset="0"/>
              </a:rPr>
              <a:t>, с множеством специфических понятий, классификаций и цифр, которые понятны специалистам в данной сфере. </a:t>
            </a:r>
          </a:p>
          <a:p>
            <a:pPr algn="ctr">
              <a:defRPr/>
            </a:pPr>
            <a:endParaRPr lang="ru-RU" sz="1600" b="1">
              <a:latin typeface="Tahoma" pitchFamily="34" charset="0"/>
              <a:cs typeface="Tahoma" pitchFamily="34" charset="0"/>
            </a:endParaRPr>
          </a:p>
          <a:p>
            <a:pPr algn="ctr">
              <a:defRPr/>
            </a:pPr>
            <a:r>
              <a:rPr lang="ru-RU" sz="1600" b="1">
                <a:latin typeface="Tahoma" pitchFamily="34" charset="0"/>
                <a:cs typeface="Tahoma" pitchFamily="34" charset="0"/>
              </a:rPr>
              <a:t>Для граждан (заинтересованных пользователей), не имеющих специального образования, достаточно сложно разобраться в языке бюджета и его цифрах, </a:t>
            </a:r>
          </a:p>
          <a:p>
            <a:pPr algn="ctr">
              <a:defRPr/>
            </a:pPr>
            <a:endParaRPr lang="ru-RU" b="1">
              <a:solidFill>
                <a:srgbClr val="260CE4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defRPr/>
            </a:pPr>
            <a:r>
              <a:rPr lang="ru-RU" b="1">
                <a:solidFill>
                  <a:srgbClr val="260CE4"/>
                </a:solidFill>
                <a:latin typeface="Tahoma" pitchFamily="34" charset="0"/>
                <a:cs typeface="Tahoma" pitchFamily="34" charset="0"/>
              </a:rPr>
              <a:t>поэтому мы представляем информацию о бюджете в виде более понятном для широкого круга пользователей, называемом</a:t>
            </a:r>
          </a:p>
          <a:p>
            <a:pPr algn="ctr">
              <a:defRPr/>
            </a:pPr>
            <a:endParaRPr lang="ru-RU" sz="2400" b="1">
              <a:solidFill>
                <a:srgbClr val="260CE4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defRPr/>
            </a:pPr>
            <a:r>
              <a:rPr lang="ru-RU" sz="4800" b="1">
                <a:solidFill>
                  <a:srgbClr val="260CE4"/>
                </a:solidFill>
                <a:latin typeface="Tahoma" pitchFamily="34" charset="0"/>
                <a:cs typeface="Tahoma" pitchFamily="34" charset="0"/>
              </a:rPr>
              <a:t>«БЮДЖЕТ ДЛЯ ГРАЖДАН»</a:t>
            </a:r>
          </a:p>
          <a:p>
            <a:pPr algn="just">
              <a:defRPr/>
            </a:pPr>
            <a:endParaRPr lang="ru-RU" sz="1000" b="1">
              <a:latin typeface="Tahoma" pitchFamily="34" charset="0"/>
              <a:cs typeface="Tahoma" pitchFamily="34" charset="0"/>
            </a:endParaRPr>
          </a:p>
          <a:p>
            <a:pPr algn="just">
              <a:defRPr/>
            </a:pPr>
            <a:endParaRPr lang="en-US" sz="1000" b="1">
              <a:latin typeface="Tahoma" pitchFamily="34" charset="0"/>
              <a:cs typeface="Tahoma" pitchFamily="34" charset="0"/>
            </a:endParaRPr>
          </a:p>
          <a:p>
            <a:pPr algn="just">
              <a:defRPr/>
            </a:pPr>
            <a:endParaRPr lang="en-US" sz="1000" b="1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08050" cy="90805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7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9540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7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БЮДЖЕТНАЯ СИСТЕМА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7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 РОССИЙСКОЙ ФЕДЕРАЦИИ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00113" cy="900113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0" y="0"/>
            <a:ext cx="9144000" cy="648072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cs typeface="Tahoma" pitchFamily="34" charset="0"/>
              </a:rPr>
              <a:t>            ОСНОВНЫЕ ПОНЯТИЯ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400" y="1079484"/>
            <a:ext cx="2285984" cy="1938992"/>
          </a:xfrm>
          <a:prstGeom prst="rect">
            <a:avLst/>
          </a:prstGeom>
          <a:solidFill>
            <a:srgbClr val="00B0F0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FFFF00"/>
                </a:solidFill>
              </a:rPr>
              <a:t>Поступающие</a:t>
            </a:r>
            <a:r>
              <a:rPr lang="ru-RU" sz="1600" b="1" dirty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00"/>
                </a:solidFill>
              </a:rPr>
              <a:t>в бюджет</a:t>
            </a:r>
            <a:r>
              <a:rPr lang="ru-RU" sz="1600" b="1" dirty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/>
              <a:t>денежные средства</a:t>
            </a:r>
            <a:r>
              <a:rPr lang="ru-RU" sz="1600" dirty="0"/>
              <a:t> это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 </a:t>
            </a:r>
            <a:r>
              <a:rPr lang="ru-RU" sz="24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ДОХОДЫ БЮДЖЕТА</a:t>
            </a:r>
            <a:endParaRPr lang="ru-RU" sz="2400" dirty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214563" y="571500"/>
            <a:ext cx="6858000" cy="1143000"/>
          </a:xfrm>
          <a:prstGeom prst="roundRect">
            <a:avLst/>
          </a:prstGeom>
          <a:solidFill>
            <a:srgbClr val="FFC000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600" b="1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НАЛОГИ (НАЛОГОВЫЕ ДОХОДЫ)</a:t>
            </a:r>
            <a:r>
              <a:rPr lang="ru-RU" sz="1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часть доходов граждан и организаций, которые они обязаны заплатить государству</a:t>
            </a:r>
            <a:r>
              <a:rPr lang="ru-RU" sz="1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например, налог на доходы физических лиц, налог на имущество физических лиц, земельный налог и др.</a:t>
            </a:r>
            <a:r>
              <a:rPr lang="ru-RU"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214563" y="1714500"/>
            <a:ext cx="6858000" cy="785813"/>
          </a:xfrm>
          <a:prstGeom prst="roundRect">
            <a:avLst/>
          </a:prstGeom>
          <a:solidFill>
            <a:srgbClr val="92D050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НЕНАЛОГОВЫЕ ДОХОДЫ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платежи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виде штрафов, санкций за нарушение законодательства, платежи за пользование имуществом муниципалитета, средства самообложения граждан, и др.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214563" y="2500313"/>
            <a:ext cx="6858000" cy="1000125"/>
          </a:xfrm>
          <a:prstGeom prst="roundRect">
            <a:avLst/>
          </a:prstGeom>
          <a:solidFill>
            <a:srgbClr val="FF6699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БЕЗВОЗМЕЗДНЫЕ ПОСТУПЛЕНИЯ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средства, которые поступают в бюджет безвозмездно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6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денежные средства, поступающие из вышестоящего бюджета (например, дотация из областного бюджета), а также безвозмездные перечисления от физических и юридических лиц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0" y="4214818"/>
            <a:ext cx="2373350" cy="1938992"/>
          </a:xfrm>
          <a:prstGeom prst="rect">
            <a:avLst/>
          </a:prstGeom>
          <a:solidFill>
            <a:srgbClr val="00B0F0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FFFF00"/>
                </a:solidFill>
              </a:rPr>
              <a:t>Выплачиваемые</a:t>
            </a:r>
            <a:r>
              <a:rPr lang="ru-RU" sz="1600" b="1" dirty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00"/>
                </a:solidFill>
              </a:rPr>
              <a:t>из бюджета</a:t>
            </a:r>
            <a:r>
              <a:rPr lang="ru-RU" sz="1600" b="1" dirty="0">
                <a:solidFill>
                  <a:srgbClr val="FFFF00"/>
                </a:solidFill>
              </a:rPr>
              <a:t> </a:t>
            </a:r>
            <a:r>
              <a:rPr lang="ru-RU" sz="1600" b="1" dirty="0"/>
              <a:t>денежные средства</a:t>
            </a:r>
            <a:r>
              <a:rPr lang="ru-RU" sz="1600" dirty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это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 </a:t>
            </a:r>
            <a:r>
              <a:rPr lang="ru-RU" sz="24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РАСХОДЫ БЮДЖЕТА</a:t>
            </a:r>
          </a:p>
        </p:txBody>
      </p:sp>
      <p:pic>
        <p:nvPicPr>
          <p:cNvPr id="26" name="Рисунок 25" descr="чиновник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7763" y="5243513"/>
            <a:ext cx="647700" cy="64770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27" name="Прямоугольник 26"/>
          <p:cNvSpPr/>
          <p:nvPr/>
        </p:nvSpPr>
        <p:spPr>
          <a:xfrm>
            <a:off x="6875463" y="5243513"/>
            <a:ext cx="2089150" cy="639762"/>
          </a:xfrm>
          <a:prstGeom prst="rect">
            <a:avLst/>
          </a:prstGeom>
          <a:solidFill>
            <a:schemeClr val="accent1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+mn-lt"/>
                <a:cs typeface="+mn-cs"/>
              </a:rPr>
              <a:t>на общегосударственные вопросы 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6773863" y="3721100"/>
            <a:ext cx="1643062" cy="646113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+mn-lt"/>
                <a:cs typeface="+mn-cs"/>
              </a:rPr>
              <a:t>на обслуживание муниципального долга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597525" y="4483100"/>
            <a:ext cx="1012825" cy="460375"/>
          </a:xfrm>
          <a:prstGeom prst="rect">
            <a:avLst/>
          </a:prstGeom>
          <a:solidFill>
            <a:srgbClr val="00B050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+mn-lt"/>
                <a:cs typeface="+mn-cs"/>
              </a:rPr>
              <a:t>на культуру</a:t>
            </a:r>
          </a:p>
        </p:txBody>
      </p:sp>
      <p:pic>
        <p:nvPicPr>
          <p:cNvPr id="31" name="Рисунок 30" descr="культура 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4162425"/>
            <a:ext cx="720725" cy="792163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32" name="Прямоугольник 31"/>
          <p:cNvSpPr/>
          <p:nvPr/>
        </p:nvSpPr>
        <p:spPr>
          <a:xfrm>
            <a:off x="3302000" y="3895725"/>
            <a:ext cx="1125538" cy="461963"/>
          </a:xfrm>
          <a:prstGeom prst="rect">
            <a:avLst/>
          </a:prstGeom>
          <a:solidFill>
            <a:srgbClr val="FFFF00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+mn-lt"/>
                <a:cs typeface="+mn-cs"/>
              </a:rPr>
              <a:t>на образование</a:t>
            </a:r>
          </a:p>
        </p:txBody>
      </p:sp>
      <p:pic>
        <p:nvPicPr>
          <p:cNvPr id="33" name="Рисунок 32" descr="жкх 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8850" y="4451350"/>
            <a:ext cx="792163" cy="719138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34" name="Рисунок 33" descr="экологи 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7625" y="5340350"/>
            <a:ext cx="714375" cy="655638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35" name="Рисунок 34" descr="школа 2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73313" y="3767138"/>
            <a:ext cx="928687" cy="719137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36" name="Прямоугольник 35"/>
          <p:cNvSpPr/>
          <p:nvPr/>
        </p:nvSpPr>
        <p:spPr>
          <a:xfrm>
            <a:off x="8101013" y="4633913"/>
            <a:ext cx="785812" cy="276225"/>
          </a:xfrm>
          <a:prstGeom prst="rect">
            <a:avLst/>
          </a:prstGeom>
          <a:solidFill>
            <a:srgbClr val="00B0F0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+mn-lt"/>
                <a:cs typeface="+mn-cs"/>
              </a:rPr>
              <a:t>на ЖКХ</a:t>
            </a:r>
          </a:p>
        </p:txBody>
      </p:sp>
      <p:pic>
        <p:nvPicPr>
          <p:cNvPr id="37" name="Рисунок 36" descr="дороги 4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57450" y="4714875"/>
            <a:ext cx="647700" cy="720725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38" name="Рисунок 37" descr="сельское хозяйство 2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81300" y="5233988"/>
            <a:ext cx="647700" cy="64770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39" name="Прямоугольник 38"/>
          <p:cNvSpPr/>
          <p:nvPr/>
        </p:nvSpPr>
        <p:spPr>
          <a:xfrm>
            <a:off x="3125788" y="4587875"/>
            <a:ext cx="1455737" cy="646113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+mn-lt"/>
                <a:cs typeface="+mn-cs"/>
              </a:rPr>
              <a:t>на национальную экономику 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4572000" y="5354638"/>
            <a:ext cx="1214438" cy="646112"/>
          </a:xfrm>
          <a:prstGeom prst="rect">
            <a:avLst/>
          </a:prstGeom>
          <a:solidFill>
            <a:srgbClr val="92D050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+mn-lt"/>
                <a:cs typeface="+mn-cs"/>
              </a:rPr>
              <a:t>на охрану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+mn-lt"/>
                <a:cs typeface="+mn-cs"/>
              </a:rPr>
              <a:t>окружающей среды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678238" y="6129338"/>
            <a:ext cx="1500187" cy="461962"/>
          </a:xfrm>
          <a:prstGeom prst="rect">
            <a:avLst/>
          </a:prstGeom>
          <a:solidFill>
            <a:srgbClr val="FF6699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+mn-lt"/>
                <a:cs typeface="+mn-cs"/>
              </a:rPr>
              <a:t>на физическую культуру и спорт</a:t>
            </a:r>
          </a:p>
        </p:txBody>
      </p:sp>
      <p:pic>
        <p:nvPicPr>
          <p:cNvPr id="44" name="Рисунок 43" descr="деньги 5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00688" y="6000750"/>
            <a:ext cx="720725" cy="720725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45" name="Прямоугольник 44"/>
          <p:cNvSpPr/>
          <p:nvPr/>
        </p:nvSpPr>
        <p:spPr>
          <a:xfrm>
            <a:off x="6215063" y="6037263"/>
            <a:ext cx="2449512" cy="457200"/>
          </a:xfrm>
          <a:prstGeom prst="rect">
            <a:avLst/>
          </a:prstGeom>
          <a:solidFill>
            <a:srgbClr val="FF9900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1200" b="1">
                <a:latin typeface="Trebuchet MS" pitchFamily="34" charset="0"/>
              </a:rPr>
              <a:t>на предоставление межбюджетных трансфертов</a:t>
            </a:r>
          </a:p>
        </p:txBody>
      </p:sp>
      <p:pic>
        <p:nvPicPr>
          <p:cNvPr id="46" name="Рисунок 45" descr="спорт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06713" y="5962650"/>
            <a:ext cx="792162" cy="719138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47" name="Рисунок 46" descr="долг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981700" y="3641725"/>
            <a:ext cx="792163" cy="720725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00113" cy="900113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0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1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1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7" grpId="0" animBg="1"/>
      <p:bldP spid="29" grpId="0" animBg="1"/>
      <p:bldP spid="30" grpId="0" animBg="1"/>
      <p:bldP spid="32" grpId="0" animBg="1"/>
      <p:bldP spid="36" grpId="0" animBg="1"/>
      <p:bldP spid="39" grpId="0" animBg="1"/>
      <p:bldP spid="41" grpId="0" animBg="1"/>
      <p:bldP spid="43" grpId="0" animBg="1"/>
      <p:bldP spid="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47700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cs typeface="Tahoma" pitchFamily="34" charset="0"/>
              </a:rPr>
              <a:t>           ОСНОВНЫЕ ПОНЯТИЯ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59458" y="2516410"/>
            <a:ext cx="3214710" cy="3293209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Left"/>
            <a:lightRig rig="threePt" dir="t"/>
          </a:scene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ДОХОДЫ </a:t>
            </a:r>
            <a:r>
              <a:rPr lang="ru-RU" sz="2000" b="1" dirty="0">
                <a:solidFill>
                  <a:srgbClr val="FF0000"/>
                </a:solidFill>
              </a:rPr>
              <a:t>&lt;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 РАСХОДЫ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ДЕФИЦИТ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БЮДЖЕТА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3">
                  <a:lumMod val="7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НЕДОСТАЮЩИЕ СРЕДСТВА БЕРУТ В ДОЛГ ИЛИ ИЗ НАКОПЛЕНИЙ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9031" y="2356074"/>
            <a:ext cx="3169525" cy="3293209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ight"/>
            <a:lightRig rig="threePt" dir="t"/>
          </a:scene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ДОХОДЫ </a:t>
            </a:r>
            <a:r>
              <a:rPr lang="ru-RU" sz="2000" b="1" dirty="0">
                <a:solidFill>
                  <a:srgbClr val="00B050"/>
                </a:solidFill>
              </a:rPr>
              <a:t>&gt;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 РАСХОДЫ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rgbClr val="00B05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ПРОФИЦИТ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БЮДЖЕТА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3">
                  <a:lumMod val="7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ИЗЛИШКИ СРЕДСТВ  НАПРАВЛЯЮТ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НА НАКОПЛЕНИЯ ИЛИ УПЛАТУ ДОЛГОВ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/>
          </a:p>
        </p:txBody>
      </p:sp>
      <p:pic>
        <p:nvPicPr>
          <p:cNvPr id="7" name="Рисунок 6" descr="весы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95601" y="1276360"/>
            <a:ext cx="3143272" cy="2858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95288" y="4437063"/>
            <a:ext cx="85010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000" b="1">
              <a:latin typeface="Trebuchet MS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00113" cy="900113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3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5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700"/>
                            </p:stCondLst>
                            <p:childTnLst>
                              <p:par>
                                <p:cTn id="55" presetID="3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Рисунок 9" descr="124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00763" y="620713"/>
            <a:ext cx="1795462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5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636838"/>
            <a:ext cx="8094663" cy="360362"/>
          </a:xfrm>
        </p:spPr>
        <p:txBody>
          <a:bodyPr wrap="square" numCol="1" anchor="b" compatLnSpc="1">
            <a:prstTxWarp prst="textNoShape">
              <a:avLst/>
            </a:prstTxWarp>
            <a:normAutofit fontScale="90000"/>
          </a:bodyPr>
          <a:lstStyle/>
          <a:p>
            <a:pPr marL="0" indent="0" algn="ctr" defTabSz="935038" eaLnBrk="1" hangingPunct="1">
              <a:lnSpc>
                <a:spcPct val="85000"/>
              </a:lnSpc>
              <a:defRPr/>
            </a:pPr>
            <a:r>
              <a:rPr lang="ru-RU" sz="4800" b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ru-RU" sz="4800" b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4800" b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ru-RU" sz="4800" b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4800" b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ru-RU" sz="4800" b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480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ru-RU" sz="480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4800" b="0" smtClean="0">
                <a:solidFill>
                  <a:srgbClr val="7030A0"/>
                </a:solidFill>
                <a:effectLst/>
                <a:latin typeface="Times New Roman" pitchFamily="18" charset="0"/>
              </a:rPr>
              <a:t/>
            </a:r>
            <a:br>
              <a:rPr lang="ru-RU" sz="4800" b="0" smtClean="0">
                <a:solidFill>
                  <a:srgbClr val="7030A0"/>
                </a:solidFill>
                <a:effectLst/>
                <a:latin typeface="Times New Roman" pitchFamily="18" charset="0"/>
              </a:rPr>
            </a:br>
            <a:r>
              <a:rPr lang="ru-RU" sz="4700" smtClean="0">
                <a:solidFill>
                  <a:srgbClr val="003366"/>
                </a:solidFill>
                <a:effectLst/>
                <a:latin typeface="Times New Roman" pitchFamily="18" charset="0"/>
              </a:rPr>
              <a:t/>
            </a:r>
            <a:br>
              <a:rPr lang="ru-RU" sz="4700" smtClean="0">
                <a:solidFill>
                  <a:srgbClr val="003366"/>
                </a:solidFill>
                <a:effectLst/>
                <a:latin typeface="Times New Roman" pitchFamily="18" charset="0"/>
              </a:rPr>
            </a:br>
            <a:r>
              <a:rPr lang="ru-RU" sz="4800" b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br>
              <a:rPr lang="ru-RU" sz="4800" b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3900" b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ru-RU" sz="3900" b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endParaRPr lang="ru-RU" sz="3100" b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275736" name="Group 2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220503"/>
              </p:ext>
            </p:extLst>
          </p:nvPr>
        </p:nvGraphicFramePr>
        <p:xfrm>
          <a:off x="650875" y="2852738"/>
          <a:ext cx="7312025" cy="3386773"/>
        </p:xfrm>
        <a:graphic>
          <a:graphicData uri="http://schemas.openxmlformats.org/drawingml/2006/table">
            <a:tbl>
              <a:tblPr/>
              <a:tblGrid>
                <a:gridCol w="4852988"/>
                <a:gridCol w="2459037"/>
              </a:tblGrid>
              <a:tr h="541338"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ПОКАЗАТЕЛИ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9058" marR="9905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18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2022 год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7498" marR="38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181"/>
                    </a:solidFill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l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ДОХОДЫ, ВСЕГО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9058" marR="9905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21 356,2</a:t>
                      </a:r>
                    </a:p>
                  </a:txBody>
                  <a:tcPr marL="99058" marR="9905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из них:</a:t>
                      </a:r>
                      <a:endParaRPr kumimoji="0" lang="ru-RU" sz="1400" b="0" i="1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9058" marR="9905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9058" marR="9905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l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налоговые и неналоговые</a:t>
                      </a:r>
                      <a:endParaRPr kumimoji="0" lang="ru-RU" sz="1600" b="0" i="1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9058" marR="9905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2 105,4</a:t>
                      </a:r>
                    </a:p>
                  </a:txBody>
                  <a:tcPr marL="99058" marR="9905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l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безвозмездные поступления</a:t>
                      </a:r>
                      <a:endParaRPr kumimoji="0" lang="ru-RU" sz="1600" b="0" i="1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9058" marR="9905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19 250,9</a:t>
                      </a:r>
                    </a:p>
                  </a:txBody>
                  <a:tcPr marL="99058" marR="9905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РАСХОДЫ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9058" marR="9905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21 342,6</a:t>
                      </a:r>
                    </a:p>
                  </a:txBody>
                  <a:tcPr marL="99058" marR="9905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595313">
                <a:tc>
                  <a:txBody>
                    <a:bodyPr/>
                    <a:lstStyle/>
                    <a:p>
                      <a:pPr marL="0" marR="0" lvl="0" indent="0" algn="l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ДЕФИЦИТ (–)/ ПРОФИЦИТ (+)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9058" marR="9905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13,6</a:t>
                      </a:r>
                    </a:p>
                  </a:txBody>
                  <a:tcPr marL="99058" marR="9905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55325" name="Rectangle 3"/>
          <p:cNvSpPr>
            <a:spLocks noChangeArrowheads="1"/>
          </p:cNvSpPr>
          <p:nvPr/>
        </p:nvSpPr>
        <p:spPr bwMode="auto">
          <a:xfrm>
            <a:off x="-57150" y="4772025"/>
            <a:ext cx="174625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3636" tIns="46818" rIns="93636" bIns="46818" anchor="ctr">
            <a:spAutoFit/>
          </a:bodyPr>
          <a:lstStyle/>
          <a:p>
            <a:pPr defTabSz="935038"/>
            <a:endParaRPr lang="ru-RU" sz="1900"/>
          </a:p>
        </p:txBody>
      </p:sp>
      <p:sp>
        <p:nvSpPr>
          <p:cNvPr id="7" name="TextBox 6"/>
          <p:cNvSpPr txBox="1"/>
          <p:nvPr/>
        </p:nvSpPr>
        <p:spPr>
          <a:xfrm>
            <a:off x="179388" y="404813"/>
            <a:ext cx="8509000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200" b="1" dirty="0">
                <a:solidFill>
                  <a:srgbClr val="81D31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ОСНОВНЫЕ ХАРАКТЕРИСТИКИ </a:t>
            </a:r>
            <a:br>
              <a:rPr lang="ru-RU" sz="2200" b="1" dirty="0">
                <a:solidFill>
                  <a:srgbClr val="81D31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200" b="1" dirty="0">
                <a:solidFill>
                  <a:srgbClr val="81D31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БЮДЖЕТА ПОСЕЛЕНИЯ ЗА </a:t>
            </a:r>
            <a:r>
              <a:rPr lang="ru-RU" sz="2200" b="1" dirty="0" smtClean="0">
                <a:solidFill>
                  <a:srgbClr val="81D31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2022 </a:t>
            </a:r>
            <a:r>
              <a:rPr lang="ru-RU" sz="2200" b="1" dirty="0">
                <a:solidFill>
                  <a:srgbClr val="81D31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ГОД</a:t>
            </a:r>
          </a:p>
        </p:txBody>
      </p:sp>
      <p:sp>
        <p:nvSpPr>
          <p:cNvPr id="55327" name="Номер слайда 7"/>
          <p:cNvSpPr txBox="1">
            <a:spLocks noGrp="1"/>
          </p:cNvSpPr>
          <p:nvPr/>
        </p:nvSpPr>
        <p:spPr bwMode="auto">
          <a:xfrm>
            <a:off x="8128000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200" b="1">
              <a:solidFill>
                <a:srgbClr val="FFFFFF"/>
              </a:solidFill>
            </a:endParaRPr>
          </a:p>
        </p:txBody>
      </p:sp>
      <p:sp>
        <p:nvSpPr>
          <p:cNvPr id="55328" name="Прямоугольник 8"/>
          <p:cNvSpPr>
            <a:spLocks noChangeArrowheads="1"/>
          </p:cNvSpPr>
          <p:nvPr/>
        </p:nvSpPr>
        <p:spPr bwMode="auto">
          <a:xfrm>
            <a:off x="6156325" y="2565400"/>
            <a:ext cx="22860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b="1" dirty="0" smtClean="0">
                <a:solidFill>
                  <a:srgbClr val="000000"/>
                </a:solidFill>
              </a:rPr>
              <a:t>ТЫС.РУБЛЕЙ</a:t>
            </a:r>
            <a:endParaRPr lang="ru-RU" sz="11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7"/>
          <p:cNvSpPr txBox="1">
            <a:spLocks noChangeArrowheads="1"/>
          </p:cNvSpPr>
          <p:nvPr/>
        </p:nvSpPr>
        <p:spPr bwMode="auto">
          <a:xfrm>
            <a:off x="468313" y="3357563"/>
            <a:ext cx="7991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7346" name="Text Box 8"/>
          <p:cNvSpPr txBox="1">
            <a:spLocks noChangeArrowheads="1"/>
          </p:cNvSpPr>
          <p:nvPr/>
        </p:nvSpPr>
        <p:spPr bwMode="auto">
          <a:xfrm>
            <a:off x="684213" y="1557338"/>
            <a:ext cx="8064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7347" name="Text Box 9"/>
          <p:cNvSpPr txBox="1">
            <a:spLocks noChangeArrowheads="1"/>
          </p:cNvSpPr>
          <p:nvPr/>
        </p:nvSpPr>
        <p:spPr bwMode="auto">
          <a:xfrm>
            <a:off x="179388" y="1557338"/>
            <a:ext cx="89646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7348" name="Text Box 10"/>
          <p:cNvSpPr txBox="1">
            <a:spLocks noChangeArrowheads="1"/>
          </p:cNvSpPr>
          <p:nvPr/>
        </p:nvSpPr>
        <p:spPr bwMode="auto">
          <a:xfrm>
            <a:off x="0" y="0"/>
            <a:ext cx="9144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008000"/>
                </a:solidFill>
                <a:latin typeface="Arial Unicode MS" pitchFamily="34" charset="-128"/>
              </a:rPr>
              <a:t>СВЕДЕНИЯ О ПОСТУПИВНИХ В </a:t>
            </a:r>
            <a:r>
              <a:rPr lang="ru-RU" sz="2000" b="1" dirty="0" smtClean="0">
                <a:solidFill>
                  <a:srgbClr val="008000"/>
                </a:solidFill>
              </a:rPr>
              <a:t>2022</a:t>
            </a:r>
            <a:r>
              <a:rPr lang="ru-RU" sz="2000" b="1" dirty="0" smtClean="0">
                <a:solidFill>
                  <a:srgbClr val="008000"/>
                </a:solidFill>
                <a:latin typeface="Arial Unicode MS" pitchFamily="34" charset="-128"/>
              </a:rPr>
              <a:t> </a:t>
            </a:r>
            <a:r>
              <a:rPr lang="ru-RU" sz="2000" b="1" dirty="0">
                <a:solidFill>
                  <a:srgbClr val="008000"/>
                </a:solidFill>
                <a:latin typeface="Arial Unicode MS" pitchFamily="34" charset="-128"/>
              </a:rPr>
              <a:t>ГОДУ ДОХОДАХ В БЮДЖЕТ </a:t>
            </a:r>
          </a:p>
          <a:p>
            <a:pPr algn="ctr"/>
            <a:r>
              <a:rPr lang="ru-RU" sz="2000" b="1" dirty="0">
                <a:solidFill>
                  <a:srgbClr val="008000"/>
                </a:solidFill>
                <a:latin typeface="Arial Unicode MS" pitchFamily="34" charset="-128"/>
              </a:rPr>
              <a:t>МУНИЦИПАЛЬНОГО ОБРАЗОВАНИЯ </a:t>
            </a:r>
            <a:r>
              <a:rPr lang="ru-RU" sz="2000" b="1" dirty="0" smtClean="0">
                <a:solidFill>
                  <a:srgbClr val="008000"/>
                </a:solidFill>
                <a:latin typeface="Arial Unicode MS" pitchFamily="34" charset="-128"/>
              </a:rPr>
              <a:t>«ПЕНСКИЙ</a:t>
            </a:r>
            <a:endParaRPr lang="ru-RU" sz="2000" b="1" dirty="0">
              <a:solidFill>
                <a:srgbClr val="008000"/>
              </a:solidFill>
            </a:endParaRPr>
          </a:p>
          <a:p>
            <a:pPr algn="ctr"/>
            <a:r>
              <a:rPr lang="ru-RU" sz="2000" b="1" dirty="0">
                <a:solidFill>
                  <a:srgbClr val="008000"/>
                </a:solidFill>
                <a:latin typeface="Arial Unicode MS" pitchFamily="34" charset="-128"/>
              </a:rPr>
              <a:t> СЕЛЬСОВЕТ» </a:t>
            </a:r>
            <a:r>
              <a:rPr lang="ru-RU" sz="2000" b="1" dirty="0" smtClean="0">
                <a:solidFill>
                  <a:srgbClr val="008000"/>
                </a:solidFill>
                <a:latin typeface="Arial Unicode MS" pitchFamily="34" charset="-128"/>
              </a:rPr>
              <a:t>БЕЛОВСКОГО </a:t>
            </a:r>
            <a:r>
              <a:rPr lang="ru-RU" sz="2000" b="1" dirty="0">
                <a:solidFill>
                  <a:srgbClr val="008000"/>
                </a:solidFill>
                <a:latin typeface="Arial Unicode MS" pitchFamily="34" charset="-128"/>
              </a:rPr>
              <a:t>РАЙОНА КУРСКОЙ ОБЛАСТИ</a:t>
            </a:r>
            <a:r>
              <a:rPr lang="ru-RU" sz="2000" b="1" dirty="0">
                <a:solidFill>
                  <a:srgbClr val="008000"/>
                </a:solidFill>
              </a:rPr>
              <a:t>    </a:t>
            </a:r>
          </a:p>
          <a:p>
            <a:pPr algn="ctr"/>
            <a:r>
              <a:rPr lang="ru-RU" sz="2000" b="1" dirty="0">
                <a:solidFill>
                  <a:srgbClr val="008000"/>
                </a:solidFill>
              </a:rPr>
              <a:t>                                                                                                           </a:t>
            </a:r>
            <a:r>
              <a:rPr lang="ru-RU" sz="2000" b="1" dirty="0" err="1" smtClean="0">
                <a:solidFill>
                  <a:srgbClr val="008000"/>
                </a:solidFill>
              </a:rPr>
              <a:t>тыс.рублей</a:t>
            </a:r>
            <a:endParaRPr lang="ru-RU" sz="2000" b="1" dirty="0">
              <a:solidFill>
                <a:srgbClr val="008000"/>
              </a:solidFill>
            </a:endParaRPr>
          </a:p>
        </p:txBody>
      </p:sp>
      <p:graphicFrame>
        <p:nvGraphicFramePr>
          <p:cNvPr id="57423" name="Group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957259"/>
              </p:ext>
            </p:extLst>
          </p:nvPr>
        </p:nvGraphicFramePr>
        <p:xfrm>
          <a:off x="0" y="1268413"/>
          <a:ext cx="9180513" cy="4608857"/>
        </p:xfrm>
        <a:graphic>
          <a:graphicData uri="http://schemas.openxmlformats.org/drawingml/2006/table">
            <a:tbl>
              <a:tblPr/>
              <a:tblGrid>
                <a:gridCol w="3924300"/>
                <a:gridCol w="1727200"/>
                <a:gridCol w="1657350"/>
                <a:gridCol w="1871663"/>
              </a:tblGrid>
              <a:tr h="5061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доходов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2022г.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Исполнение за 2022г.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1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, ВСЕГО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21 356,2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21 356,2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100,0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4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2 105,4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2 069,8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98,3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81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289,6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289,6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100,0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81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доход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81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имущество физических лиц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72,2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72,2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100,0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81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1 743,6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1 707,9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97,6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4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35,6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81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19 250,9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19 250,9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100,0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7421" name="Rectangle 317"/>
          <p:cNvSpPr>
            <a:spLocks noChangeArrowheads="1"/>
          </p:cNvSpPr>
          <p:nvPr/>
        </p:nvSpPr>
        <p:spPr bwMode="auto">
          <a:xfrm>
            <a:off x="0" y="47593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Нижний колонтитул 7"/>
          <p:cNvSpPr>
            <a:spLocks noGrp="1"/>
          </p:cNvSpPr>
          <p:nvPr>
            <p:ph type="ftr" sz="quarter" idx="15"/>
          </p:nvPr>
        </p:nvSpPr>
        <p:spPr bwMode="auto">
          <a:xfrm>
            <a:off x="8027988" y="908050"/>
            <a:ext cx="1116012" cy="495300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cs typeface="Arial" charset="0"/>
              </a:rPr>
              <a:t>ТЫС.</a:t>
            </a:r>
            <a:r>
              <a:rPr lang="ru-RU" dirty="0" smtClean="0">
                <a:solidFill>
                  <a:schemeClr val="tx1"/>
                </a:solidFill>
                <a:cs typeface="Arial" charset="0"/>
              </a:rPr>
              <a:t>РУБЛЕЙ</a:t>
            </a:r>
            <a:endParaRPr lang="ru-RU" dirty="0" smtClean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6"/>
          </p:nvPr>
        </p:nvSpPr>
        <p:spPr>
          <a:xfrm>
            <a:off x="7315200" y="6492875"/>
            <a:ext cx="1828800" cy="365125"/>
          </a:xfrm>
        </p:spPr>
        <p:txBody>
          <a:bodyPr>
            <a:normAutofit/>
          </a:bodyPr>
          <a:lstStyle/>
          <a:p>
            <a:pPr>
              <a:defRPr/>
            </a:pPr>
            <a:fld id="{325BD42D-DF02-4226-9B3E-12B08D3864A8}" type="slidenum">
              <a:rPr lang="ru-RU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9050" y="17333"/>
            <a:ext cx="9144000" cy="661439"/>
          </a:xfrm>
          <a:blipFill>
            <a:blip r:embed="rId2"/>
            <a:tile tx="0" ty="0" sx="100000" sy="100000" flip="none" algn="tl"/>
          </a:blipFill>
          <a:effectLst/>
          <a:sp3d prstMaterial="matte"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numCol="1" compatLnSpc="1">
            <a:prstTxWarp prst="textNoShape">
              <a:avLst/>
            </a:prstTxWarp>
            <a:normAutofit/>
          </a:bodyPr>
          <a:lstStyle/>
          <a:p>
            <a:pPr marL="0" indent="0" algn="ctr" eaLnBrk="1" hangingPunct="1">
              <a:buFont typeface="Georgia" pitchFamily="18" charset="0"/>
              <a:buNone/>
              <a:defRPr/>
            </a:pPr>
            <a:r>
              <a:rPr lang="ru-RU" sz="2800" dirty="0" smtClean="0">
                <a:solidFill>
                  <a:srgbClr val="0D79CA"/>
                </a:solidFill>
                <a:effectLst/>
                <a:latin typeface="Tahoma" pitchFamily="34" charset="0"/>
                <a:cs typeface="Tahoma" pitchFamily="34" charset="0"/>
              </a:rPr>
              <a:t>ДОХОДЫ БЮДЖЕТА 20</a:t>
            </a:r>
            <a:r>
              <a:rPr lang="ru-RU" sz="2800" dirty="0" smtClean="0">
                <a:solidFill>
                  <a:srgbClr val="0D79CA"/>
                </a:solidFill>
                <a:effectLst/>
                <a:latin typeface="Arial" charset="0"/>
                <a:cs typeface="Tahoma" pitchFamily="34" charset="0"/>
              </a:rPr>
              <a:t>22</a:t>
            </a:r>
            <a:r>
              <a:rPr lang="ru-RU" sz="2800" dirty="0" smtClean="0">
                <a:solidFill>
                  <a:srgbClr val="0D79CA"/>
                </a:solidFill>
                <a:effectLst/>
                <a:latin typeface="Tahoma" pitchFamily="34" charset="0"/>
                <a:cs typeface="Tahoma" pitchFamily="34" charset="0"/>
              </a:rPr>
              <a:t> ГОД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055448279"/>
              </p:ext>
            </p:extLst>
          </p:nvPr>
        </p:nvGraphicFramePr>
        <p:xfrm>
          <a:off x="50800" y="1393825"/>
          <a:ext cx="8651875" cy="5275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>
          <a:xfrm>
            <a:off x="7307263" y="6492875"/>
            <a:ext cx="1828800" cy="36512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blipFill>
            <a:blip r:embed="rId2"/>
            <a:tile tx="0" ty="0" sx="100000" sy="100000" flip="none" algn="tl"/>
          </a:blipFill>
          <a:effectLst/>
          <a:sp3d prstMaterial="matte"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itchFamily="18" charset="0"/>
              <a:buNone/>
              <a:defRPr/>
            </a:pPr>
            <a:r>
              <a:rPr lang="ru-RU" sz="2400" dirty="0" smtClean="0">
                <a:solidFill>
                  <a:srgbClr val="0D79CA"/>
                </a:solidFill>
                <a:effectLst/>
                <a:latin typeface="Times New Roman" pitchFamily="18" charset="0"/>
                <a:cs typeface="Tahoma" pitchFamily="34" charset="0"/>
              </a:rPr>
              <a:t>ОСНОВНЫЕ БЮДЖЕТООБРАЗУЮЩИЕ НАЛОГОВЫЕ И НЕНАЛОГОВЫЕ ДОХОДЫ БЮДЖЕТА  ЗА </a:t>
            </a:r>
            <a:r>
              <a:rPr lang="en-US" sz="2400" dirty="0" smtClean="0">
                <a:solidFill>
                  <a:srgbClr val="0D79CA"/>
                </a:solidFill>
                <a:effectLst/>
                <a:latin typeface="Tahoma" pitchFamily="34" charset="0"/>
                <a:cs typeface="Tahoma" pitchFamily="34" charset="0"/>
              </a:rPr>
              <a:t>202</a:t>
            </a:r>
            <a:r>
              <a:rPr lang="ru-RU" sz="2400" dirty="0" smtClean="0">
                <a:solidFill>
                  <a:srgbClr val="0D79CA"/>
                </a:solidFill>
                <a:effectLst/>
                <a:latin typeface="Arial" charset="0"/>
                <a:cs typeface="Tahoma" pitchFamily="34" charset="0"/>
              </a:rPr>
              <a:t>2</a:t>
            </a:r>
            <a:r>
              <a:rPr lang="en-US" sz="2400" dirty="0" smtClean="0">
                <a:solidFill>
                  <a:srgbClr val="0D79CA"/>
                </a:solidFill>
                <a:effectLst/>
                <a:latin typeface="Tahoma" pitchFamily="34" charset="0"/>
                <a:cs typeface="Tahoma" pitchFamily="34" charset="0"/>
              </a:rPr>
              <a:t> </a:t>
            </a:r>
            <a:r>
              <a:rPr lang="ru-RU" sz="2400" dirty="0" smtClean="0">
                <a:solidFill>
                  <a:srgbClr val="0D79CA"/>
                </a:solidFill>
                <a:effectLst/>
                <a:latin typeface="Times New Roman" pitchFamily="18" charset="0"/>
                <a:cs typeface="Tahoma" pitchFamily="34" charset="0"/>
              </a:rPr>
              <a:t>ГОД</a:t>
            </a:r>
          </a:p>
        </p:txBody>
      </p:sp>
      <p:sp>
        <p:nvSpPr>
          <p:cNvPr id="70668" name="Rectangle 21"/>
          <p:cNvSpPr>
            <a:spLocks noChangeArrowheads="1"/>
          </p:cNvSpPr>
          <p:nvPr/>
        </p:nvSpPr>
        <p:spPr bwMode="auto">
          <a:xfrm>
            <a:off x="4500563" y="32131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307262" y="764704"/>
            <a:ext cx="1729233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т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ыс. рублей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21" name="Объект 20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13767634"/>
              </p:ext>
            </p:extLst>
          </p:nvPr>
        </p:nvGraphicFramePr>
        <p:xfrm>
          <a:off x="611560" y="1268760"/>
          <a:ext cx="7848871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FFFFFF"/>
    </a:accent3>
    <a:accent4>
      <a:srgbClr val="000000"/>
    </a:accent4>
    <a:accent5>
      <a:srgbClr val="B2B8E0"/>
    </a:accent5>
    <a:accent6>
      <a:srgbClr val="54B9DC"/>
    </a:accent6>
    <a:hlink>
      <a:srgbClr val="56C7AA"/>
    </a:hlink>
    <a:folHlink>
      <a:srgbClr val="59A8D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8683</TotalTime>
  <Words>668</Words>
  <Application>Microsoft Office PowerPoint</Application>
  <PresentationFormat>Экран (4:3)</PresentationFormat>
  <Paragraphs>206</Paragraphs>
  <Slides>14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Arial Unicode MS</vt:lpstr>
      <vt:lpstr>Arial</vt:lpstr>
      <vt:lpstr>Calibri</vt:lpstr>
      <vt:lpstr>Constantia</vt:lpstr>
      <vt:lpstr>Georgia</vt:lpstr>
      <vt:lpstr>Tahoma</vt:lpstr>
      <vt:lpstr>Times New Roman</vt:lpstr>
      <vt:lpstr>Trebuchet MS</vt:lpstr>
      <vt:lpstr>Воздушный поток</vt:lpstr>
      <vt:lpstr>Диаграмма Microsoft Excel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</vt:lpstr>
      <vt:lpstr>Презентация PowerPoint</vt:lpstr>
      <vt:lpstr>ДОХОДЫ БЮДЖЕТА 2022 ГОД</vt:lpstr>
      <vt:lpstr>ОСНОВНЫЕ БЮДЖЕТООБРАЗУЮЩИЕ НАЛОГОВЫЕ И НЕНАЛОГОВЫЕ ДОХОДЫ БЮДЖЕТА  ЗА 2022 ГОД</vt:lpstr>
      <vt:lpstr>ТРАНСФЕРТЫ ИЗ ВЫШЕСТОЯЩИХ БЮДЖЕТОВ за 2022 год</vt:lpstr>
      <vt:lpstr>Презентация PowerPoint</vt:lpstr>
      <vt:lpstr>РАСПРЕДЕЛЕНИЕ РАСХОДОВ  по муниципальным программам за  2022 год</vt:lpstr>
      <vt:lpstr>РАСХОДЫ БЮДЖЕТА  ЗА 2022 ГОД </vt:lpstr>
      <vt:lpstr>Презентация PowerPoint</vt:lpstr>
    </vt:vector>
  </TitlesOfParts>
  <Company>rfu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user</cp:lastModifiedBy>
  <cp:revision>1730</cp:revision>
  <dcterms:created xsi:type="dcterms:W3CDTF">2012-11-21T09:24:19Z</dcterms:created>
  <dcterms:modified xsi:type="dcterms:W3CDTF">2024-03-06T07:39:26Z</dcterms:modified>
</cp:coreProperties>
</file>